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raphik Semibold"/>
        <a:ea typeface="Graphik Semibold"/>
        <a:cs typeface="Graphik Semibold"/>
        <a:sym typeface="Graphik Semi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6"/>
          </a:solidFill>
        </a:fill>
      </a:tcStyle>
    </a:wholeTbl>
    <a:band2H>
      <a:tcTxStyle b="def" i="def"/>
      <a:tcStyle>
        <a:tcBdr/>
        <a:fill>
          <a:solidFill>
            <a:srgbClr val="E6EBF3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E4CA"/>
          </a:solidFill>
        </a:fill>
      </a:tcStyle>
    </a:wholeTbl>
    <a:band2H>
      <a:tcTxStyle b="def" i="def"/>
      <a:tcStyle>
        <a:tcBdr/>
        <a:fill>
          <a:solidFill>
            <a:srgbClr val="E7F2E6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BD6"/>
          </a:solidFill>
        </a:fill>
      </a:tcStyle>
    </a:wholeTbl>
    <a:band2H>
      <a:tcTxStyle b="def" i="def"/>
      <a:tcStyle>
        <a:tcBdr/>
        <a:fill>
          <a:solidFill>
            <a:srgbClr val="F6E7EC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presentazione"/>
          <p:cNvSpPr txBox="1"/>
          <p:nvPr>
            <p:ph type="title" hasCustomPrompt="1"/>
          </p:nvPr>
        </p:nvSpPr>
        <p:spPr>
          <a:xfrm>
            <a:off x="1270000" y="3289300"/>
            <a:ext cx="21844000" cy="3879454"/>
          </a:xfrm>
          <a:prstGeom prst="rect">
            <a:avLst/>
          </a:prstGeom>
        </p:spPr>
        <p:txBody>
          <a:bodyPr/>
          <a:lstStyle>
            <a:lvl1pPr defTabSz="2438337"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12" name="Corpo livello uno…"/>
          <p:cNvSpPr txBox="1"/>
          <p:nvPr>
            <p:ph type="body" sz="quarter" idx="1" hasCustomPrompt="1"/>
          </p:nvPr>
        </p:nvSpPr>
        <p:spPr>
          <a:xfrm>
            <a:off x="1270000" y="12160429"/>
            <a:ext cx="21844000" cy="694057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966258" indent="-407458" algn="ctr" defTabSz="825500">
              <a:spcBef>
                <a:spcPts val="0"/>
              </a:spcBef>
              <a:buClrTx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525058" indent="-407458" algn="ctr" defTabSz="825500">
              <a:spcBef>
                <a:spcPts val="0"/>
              </a:spcBef>
              <a:buClrTx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083858" indent="-407458" algn="ctr" defTabSz="825500">
              <a:spcBef>
                <a:spcPts val="0"/>
              </a:spcBef>
              <a:buClrTx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642658" indent="-407458" algn="ctr" defTabSz="825500">
              <a:spcBef>
                <a:spcPts val="0"/>
              </a:spcBef>
              <a:buClrTx/>
              <a:defRPr sz="35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Autore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Corpo livello uno…"/>
          <p:cNvSpPr txBox="1"/>
          <p:nvPr>
            <p:ph type="body" sz="quarter" idx="21" hasCustomPrompt="1"/>
          </p:nvPr>
        </p:nvSpPr>
        <p:spPr>
          <a:xfrm>
            <a:off x="1270000" y="6985000"/>
            <a:ext cx="21844000" cy="2512353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presentazione</a:t>
            </a:r>
          </a:p>
        </p:txBody>
      </p:sp>
      <p:sp>
        <p:nvSpPr>
          <p:cNvPr id="1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/>
          <p:nvPr>
            <p:ph type="body" sz="half" idx="1" hasCustomPrompt="1"/>
          </p:nvPr>
        </p:nvSpPr>
        <p:spPr>
          <a:xfrm>
            <a:off x="1270000" y="4927600"/>
            <a:ext cx="21844000" cy="3902870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-252" sz="8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Dichiarazione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/>
          <p:nvPr>
            <p:ph type="body" sz="half" idx="1" hasCustomPrompt="1"/>
          </p:nvPr>
        </p:nvSpPr>
        <p:spPr>
          <a:xfrm>
            <a:off x="1270000" y="3906096"/>
            <a:ext cx="21844000" cy="4488604"/>
          </a:xfrm>
          <a:prstGeom prst="rect">
            <a:avLst/>
          </a:prstGeom>
        </p:spPr>
        <p:txBody>
          <a:bodyPr numCol="1" spcCol="38100" anchor="b"/>
          <a:lstStyle>
            <a:lvl1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0" algn="ctr" defTabSz="2438337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448" sz="22400">
                <a:gradFill flip="none" rotWithShape="1">
                  <a:gsLst>
                    <a:gs pos="0">
                      <a:srgbClr val="1E98FD"/>
                    </a:gs>
                    <a:gs pos="100000">
                      <a:srgbClr val="FF00F7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Dettagli informazione"/>
          <p:cNvSpPr txBox="1"/>
          <p:nvPr>
            <p:ph type="body" sz="quarter" idx="21" hasCustomPrompt="1"/>
          </p:nvPr>
        </p:nvSpPr>
        <p:spPr>
          <a:xfrm>
            <a:off x="1270000" y="85217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Dettagli informazione</a:t>
            </a:r>
          </a:p>
        </p:txBody>
      </p:sp>
      <p:sp>
        <p:nvSpPr>
          <p:cNvPr id="108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/>
          <p:nvPr>
            <p:ph type="body" sz="quarter" idx="1" hasCustomPrompt="1"/>
          </p:nvPr>
        </p:nvSpPr>
        <p:spPr>
          <a:xfrm>
            <a:off x="1270000" y="11155085"/>
            <a:ext cx="21844000" cy="8326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1071033" indent="-512233" algn="ctr" defTabSz="825500">
              <a:spcBef>
                <a:spcPts val="0"/>
              </a:spcBef>
              <a:buClrTx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629833" indent="-512233" algn="ctr" defTabSz="825500">
              <a:spcBef>
                <a:spcPts val="0"/>
              </a:spcBef>
              <a:buClrTx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188633" indent="-512233" algn="ctr" defTabSz="825500">
              <a:spcBef>
                <a:spcPts val="0"/>
              </a:spcBef>
              <a:buClrTx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747433" indent="-512233" algn="ctr" defTabSz="825500">
              <a:spcBef>
                <a:spcPts val="0"/>
              </a:spcBef>
              <a:buClrTx/>
              <a:defRPr sz="4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Attribuzione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Corpo livello uno…"/>
          <p:cNvSpPr txBox="1"/>
          <p:nvPr>
            <p:ph type="body" sz="half" idx="21" hasCustomPrompt="1"/>
          </p:nvPr>
        </p:nvSpPr>
        <p:spPr>
          <a:xfrm>
            <a:off x="1270000" y="5141969"/>
            <a:ext cx="21844000" cy="3430192"/>
          </a:xfrm>
          <a:prstGeom prst="rect">
            <a:avLst/>
          </a:prstGeom>
        </p:spPr>
        <p:txBody>
          <a:bodyPr numCol="1" spcCol="38100" anchor="ctr"/>
          <a:lstStyle/>
          <a:p>
            <a:pPr lvl="4" marL="0" indent="1536191" algn="ctr" defTabSz="1365504">
              <a:lnSpc>
                <a:spcPct val="80000"/>
              </a:lnSpc>
              <a:spcBef>
                <a:spcPts val="0"/>
              </a:spcBef>
              <a:buClrTx/>
              <a:buSzTx/>
              <a:buNone/>
              <a:defRPr spc="-112" sz="4704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r>
              <a:t>“Citazione degna di nota”
</a:t>
            </a:r>
          </a:p>
        </p:txBody>
      </p:sp>
      <p:sp>
        <p:nvSpPr>
          <p:cNvPr id="11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Due meduse su sfondo di colore rosa"/>
          <p:cNvSpPr/>
          <p:nvPr>
            <p:ph type="pic" sz="half" idx="21"/>
          </p:nvPr>
        </p:nvSpPr>
        <p:spPr>
          <a:xfrm>
            <a:off x="12192000" y="4813300"/>
            <a:ext cx="12192000" cy="9207945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5" name="Due meduse che si toccano su sfondo di colore blu scuro"/>
          <p:cNvSpPr/>
          <p:nvPr>
            <p:ph type="pic" sz="half" idx="22"/>
          </p:nvPr>
        </p:nvSpPr>
        <p:spPr>
          <a:xfrm>
            <a:off x="12192000" y="-628650"/>
            <a:ext cx="12192000" cy="8128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6" name="Due meduse su sfondo di colore blu"/>
          <p:cNvSpPr/>
          <p:nvPr>
            <p:ph type="pic" idx="23"/>
          </p:nvPr>
        </p:nvSpPr>
        <p:spPr>
          <a:xfrm>
            <a:off x="-4203700" y="0"/>
            <a:ext cx="20574000" cy="1371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27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Due meduse che si toccano su sfondo di colore blu scuro"/>
          <p:cNvSpPr/>
          <p:nvPr>
            <p:ph type="pic" idx="21"/>
          </p:nvPr>
        </p:nvSpPr>
        <p:spPr>
          <a:xfrm>
            <a:off x="0" y="-1270000"/>
            <a:ext cx="24384000" cy="16256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1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ue meduse che si toccano su sfondo di colore blu scuro"/>
          <p:cNvSpPr/>
          <p:nvPr>
            <p:ph type="pic" idx="21"/>
          </p:nvPr>
        </p:nvSpPr>
        <p:spPr>
          <a:xfrm>
            <a:off x="0" y="-1270000"/>
            <a:ext cx="24384000" cy="16256002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22" name="Corpo livello uno…"/>
          <p:cNvSpPr txBox="1"/>
          <p:nvPr>
            <p:ph type="body" sz="quarter" idx="1" hasCustomPrompt="1"/>
          </p:nvPr>
        </p:nvSpPr>
        <p:spPr>
          <a:xfrm>
            <a:off x="1270000" y="12166600"/>
            <a:ext cx="21844000" cy="694056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966258" indent="-407458" algn="ctr" defTabSz="825500"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525058" indent="-407458" algn="ctr" defTabSz="825500"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083858" indent="-407458" algn="ctr" defTabSz="825500"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642658" indent="-407458" algn="ctr" defTabSz="825500">
              <a:spcBef>
                <a:spcPts val="0"/>
              </a:spcBef>
              <a:buClrTx/>
              <a:defRPr sz="35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Autore e data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Titolo presentazion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 defTabSz="2438400">
              <a:lnSpc>
                <a:spcPct val="90000"/>
              </a:lnSpc>
              <a:defRPr spc="-348" sz="11600">
                <a:solidFill>
                  <a:srgbClr val="FFFFFF"/>
                </a:solidFill>
              </a:defRPr>
            </a:lvl1pPr>
          </a:lstStyle>
          <a:p>
            <a:pPr/>
            <a:r>
              <a:t>Titolo presentazione</a:t>
            </a:r>
          </a:p>
        </p:txBody>
      </p:sp>
      <p:sp>
        <p:nvSpPr>
          <p:cNvPr id="24" name="Corpo livello uno…"/>
          <p:cNvSpPr txBox="1"/>
          <p:nvPr>
            <p:ph type="body" sz="quarter" idx="22" hasCustomPrompt="1"/>
          </p:nvPr>
        </p:nvSpPr>
        <p:spPr>
          <a:xfrm>
            <a:off x="1270000" y="6985000"/>
            <a:ext cx="21844000" cy="25146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64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presentazione</a:t>
            </a:r>
          </a:p>
        </p:txBody>
      </p:sp>
      <p:sp>
        <p:nvSpPr>
          <p:cNvPr id="2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ue meduse su sfondo di colore blu"/>
          <p:cNvSpPr/>
          <p:nvPr>
            <p:ph type="pic" idx="21"/>
          </p:nvPr>
        </p:nvSpPr>
        <p:spPr>
          <a:xfrm>
            <a:off x="7962900" y="-25400"/>
            <a:ext cx="20650200" cy="13766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33" name="Titolo"/>
          <p:cNvSpPr txBox="1"/>
          <p:nvPr>
            <p:ph type="title" hasCustomPrompt="1"/>
          </p:nvPr>
        </p:nvSpPr>
        <p:spPr>
          <a:xfrm>
            <a:off x="1270000" y="3885107"/>
            <a:ext cx="9652000" cy="3200204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Titolo</a:t>
            </a:r>
          </a:p>
        </p:txBody>
      </p:sp>
      <p:sp>
        <p:nvSpPr>
          <p:cNvPr id="34" name="Corpo livello uno…"/>
          <p:cNvSpPr txBox="1"/>
          <p:nvPr>
            <p:ph type="body" sz="quarter" idx="1" hasCustomPrompt="1"/>
          </p:nvPr>
        </p:nvSpPr>
        <p:spPr>
          <a:xfrm>
            <a:off x="1270000" y="6845300"/>
            <a:ext cx="9652000" cy="56642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/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43" name="Corpo livello uno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11874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7462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3050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8638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Corpo livello uno…"/>
          <p:cNvSpPr txBox="1"/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Testo elenco puntato diapositiva</a:t>
            </a:r>
          </a:p>
        </p:txBody>
      </p:sp>
      <p:sp>
        <p:nvSpPr>
          <p:cNvPr id="45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ue meduse su sfondo di colore rosa"/>
          <p:cNvSpPr/>
          <p:nvPr>
            <p:ph type="pic" idx="21"/>
          </p:nvPr>
        </p:nvSpPr>
        <p:spPr>
          <a:xfrm>
            <a:off x="10185400" y="0"/>
            <a:ext cx="18161000" cy="137160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pPr/>
          </a:p>
        </p:txBody>
      </p:sp>
      <p:sp>
        <p:nvSpPr>
          <p:cNvPr id="61" name="Titolo"/>
          <p:cNvSpPr txBox="1"/>
          <p:nvPr>
            <p:ph type="title" hasCustomPrompt="1"/>
          </p:nvPr>
        </p:nvSpPr>
        <p:spPr>
          <a:xfrm>
            <a:off x="1270000" y="838200"/>
            <a:ext cx="9652000" cy="1549400"/>
          </a:xfrm>
          <a:prstGeom prst="rect">
            <a:avLst/>
          </a:prstGeom>
        </p:spPr>
        <p:txBody>
          <a:bodyPr/>
          <a:lstStyle>
            <a:lvl1pPr>
              <a:defRPr>
                <a:gradFill flip="none" rotWithShape="1">
                  <a:gsLst>
                    <a:gs pos="0">
                      <a:srgbClr val="5E03FF"/>
                    </a:gs>
                    <a:gs pos="100000">
                      <a:srgbClr val="FF00F7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Titolo</a:t>
            </a:r>
          </a:p>
        </p:txBody>
      </p:sp>
      <p:sp>
        <p:nvSpPr>
          <p:cNvPr id="62" name="Corpo livello uno…"/>
          <p:cNvSpPr txBox="1"/>
          <p:nvPr>
            <p:ph type="body" sz="half" idx="1" hasCustomPrompt="1"/>
          </p:nvPr>
        </p:nvSpPr>
        <p:spPr>
          <a:xfrm>
            <a:off x="1270000" y="4267200"/>
            <a:ext cx="9652000" cy="8432800"/>
          </a:xfrm>
          <a:prstGeom prst="rect">
            <a:avLst/>
          </a:prstGeom>
        </p:spPr>
        <p:txBody>
          <a:bodyPr numCol="1" spcCol="38100"/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Sottotitolo diapositiva"/>
          <p:cNvSpPr txBox="1"/>
          <p:nvPr>
            <p:ph type="body" sz="quarter" idx="22" hasCustomPrompt="1"/>
          </p:nvPr>
        </p:nvSpPr>
        <p:spPr>
          <a:xfrm>
            <a:off x="1270000" y="2133600"/>
            <a:ext cx="9652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Sottotitolo diapositiva</a:t>
            </a:r>
          </a:p>
        </p:txBody>
      </p:sp>
      <p:sp>
        <p:nvSpPr>
          <p:cNvPr id="64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/>
          <p:nvPr>
            <p:ph type="title" hasCustomPrompt="1"/>
          </p:nvPr>
        </p:nvSpPr>
        <p:spPr>
          <a:xfrm>
            <a:off x="1270000" y="3289300"/>
            <a:ext cx="21844000" cy="38735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pc="-348" sz="11600">
                <a:gradFill flip="none" rotWithShape="1">
                  <a:gsLst>
                    <a:gs pos="0">
                      <a:srgbClr val="FF00D8"/>
                    </a:gs>
                    <a:gs pos="100000">
                      <a:srgbClr val="FF542E"/>
                    </a:gs>
                  </a:gsLst>
                  <a:lin ang="3960000" scaled="0"/>
                </a:gradFill>
              </a:defRPr>
            </a:lvl1pPr>
          </a:lstStyle>
          <a:p>
            <a:pPr/>
            <a:r>
              <a:t>Titolo sezione</a:t>
            </a:r>
          </a:p>
        </p:txBody>
      </p:sp>
      <p:sp>
        <p:nvSpPr>
          <p:cNvPr id="72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/>
          <p:nvPr>
            <p:ph type="title" hasCustomPrompt="1"/>
          </p:nvPr>
        </p:nvSpPr>
        <p:spPr>
          <a:xfrm>
            <a:off x="1270000" y="812800"/>
            <a:ext cx="21844000" cy="1557438"/>
          </a:xfrm>
          <a:prstGeom prst="rect">
            <a:avLst/>
          </a:prstGeom>
        </p:spPr>
        <p:txBody>
          <a:bodyPr/>
          <a:lstStyle/>
          <a:p>
            <a:pPr/>
            <a:r>
              <a:t>Titolo</a:t>
            </a:r>
          </a:p>
        </p:txBody>
      </p:sp>
      <p:sp>
        <p:nvSpPr>
          <p:cNvPr id="80" name="Corpo livello uno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11874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7462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3050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8638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/>
          <p:nvPr>
            <p:ph type="title" hasCustomPrompt="1"/>
          </p:nvPr>
        </p:nvSpPr>
        <p:spPr>
          <a:xfrm>
            <a:off x="1270000" y="812800"/>
            <a:ext cx="21844000" cy="1562100"/>
          </a:xfrm>
          <a:prstGeom prst="rect">
            <a:avLst/>
          </a:prstGeom>
        </p:spPr>
        <p:txBody>
          <a:bodyPr/>
          <a:lstStyle/>
          <a:p>
            <a:pPr/>
            <a:r>
              <a:t>Titolo programma</a:t>
            </a:r>
          </a:p>
        </p:txBody>
      </p:sp>
      <p:sp>
        <p:nvSpPr>
          <p:cNvPr id="89" name="Corpo livello uno…"/>
          <p:cNvSpPr txBox="1"/>
          <p:nvPr>
            <p:ph type="body" sz="quarter" idx="1" hasCustomPrompt="1"/>
          </p:nvPr>
        </p:nvSpPr>
        <p:spPr>
          <a:xfrm>
            <a:off x="1270000" y="2133600"/>
            <a:ext cx="21844000" cy="1016000"/>
          </a:xfrm>
          <a:prstGeom prst="rect">
            <a:avLst/>
          </a:prstGeom>
        </p:spPr>
        <p:txBody>
          <a:bodyPr numCol="1" spcCol="38100"/>
          <a:lstStyle>
            <a:lvl1pPr marL="0" indent="0" algn="ctr" defTabSz="825500">
              <a:spcBef>
                <a:spcPts val="0"/>
              </a:spcBef>
              <a:buClrTx/>
              <a:buSzTx/>
              <a:buNone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 marL="11874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 marL="17462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 marL="23050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 marL="2863850" indent="-628650" algn="ctr" defTabSz="825500">
              <a:spcBef>
                <a:spcPts val="0"/>
              </a:spcBef>
              <a:buClrTx/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pPr/>
            <a:r>
              <a:t>Sottotitolo programma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Corpo livello uno…"/>
          <p:cNvSpPr txBox="1"/>
          <p:nvPr>
            <p:ph type="body" idx="21" hasCustomPrompt="1"/>
          </p:nvPr>
        </p:nvSpPr>
        <p:spPr>
          <a:xfrm>
            <a:off x="1270000" y="4267200"/>
            <a:ext cx="21844000" cy="8432800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buClrTx/>
              <a:buSzTx/>
              <a:buNone/>
              <a:defRPr spc="-99" sz="5500"/>
            </a:lvl1pPr>
          </a:lstStyle>
          <a:p>
            <a:pPr/>
            <a:r>
              <a:t>Argomenti del programma</a:t>
            </a:r>
          </a:p>
        </p:txBody>
      </p:sp>
      <p:sp>
        <p:nvSpPr>
          <p:cNvPr id="91" name="Numero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/>
          <p:nvPr>
            <p:ph type="body" idx="1" hasCustomPrompt="1"/>
          </p:nvPr>
        </p:nvSpPr>
        <p:spPr>
          <a:xfrm>
            <a:off x="1270000" y="4269316"/>
            <a:ext cx="21844000" cy="843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numCol="2" spcCol="1092200">
            <a:normAutofit fontScale="100000" lnSpcReduction="0"/>
          </a:bodyPr>
          <a:lstStyle/>
          <a:p>
            <a:pPr/>
            <a:r>
              <a:t>Testo elenco puntato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olo Testo"/>
          <p:cNvSpPr txBox="1"/>
          <p:nvPr>
            <p:ph type="title"/>
          </p:nvPr>
        </p:nvSpPr>
        <p:spPr>
          <a:xfrm>
            <a:off x="3653366" y="0"/>
            <a:ext cx="19507201" cy="3673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4" name="Numero diapositiva"/>
          <p:cNvSpPr txBox="1"/>
          <p:nvPr>
            <p:ph type="sldNum" sz="quarter" idx="2"/>
          </p:nvPr>
        </p:nvSpPr>
        <p:spPr>
          <a:xfrm>
            <a:off x="11977623" y="13081000"/>
            <a:ext cx="416053" cy="46710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ctr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252" strike="noStrike" sz="8400" u="none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titleStyle>
    <p:bodyStyle>
      <a:lvl1pPr marL="558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1117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1676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2235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27940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33528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39116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44704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5029200" marR="0" indent="-558800" algn="l" defTabSz="24384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000000"/>
        </a:buClr>
        <a:buSzPct val="100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3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41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45.png"/><Relationship Id="rId4" Type="http://schemas.openxmlformats.org/officeDocument/2006/relationships/image" Target="../media/image3.png"/><Relationship Id="rId5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5.png"/><Relationship Id="rId4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Marco D’Eletto…"/>
          <p:cNvSpPr txBox="1"/>
          <p:nvPr>
            <p:ph type="body" sz="quarter" idx="1"/>
          </p:nvPr>
        </p:nvSpPr>
        <p:spPr>
          <a:xfrm>
            <a:off x="1270000" y="11668683"/>
            <a:ext cx="21844000" cy="1185804"/>
          </a:xfrm>
          <a:prstGeom prst="rect">
            <a:avLst/>
          </a:prstGeom>
        </p:spPr>
        <p:txBody>
          <a:bodyPr/>
          <a:lstStyle/>
          <a:p>
            <a:pPr defTabSz="759459">
              <a:defRPr sz="3200"/>
            </a:pPr>
            <a:r>
              <a:t>Marco D’Eletto</a:t>
            </a:r>
          </a:p>
          <a:p>
            <a:pPr defTabSz="759459">
              <a:defRPr sz="3200"/>
            </a:pPr>
            <a:r>
              <a:t>Roma, San Pietro FBF</a:t>
            </a:r>
          </a:p>
        </p:txBody>
      </p:sp>
      <p:sp>
        <p:nvSpPr>
          <p:cNvPr id="152" name="Weigt Regain o Insufficient Weigt Loss…"/>
          <p:cNvSpPr txBox="1"/>
          <p:nvPr/>
        </p:nvSpPr>
        <p:spPr>
          <a:xfrm>
            <a:off x="1270000" y="7393930"/>
            <a:ext cx="21844000" cy="2512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defTabSz="610869">
              <a:defRPr sz="4700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Weigt Regain o Insufficient Weigt Loss</a:t>
            </a:r>
          </a:p>
          <a:p>
            <a:pPr defTabSz="610869">
              <a:defRPr sz="4700">
                <a:latin typeface="Graphik Medium"/>
                <a:ea typeface="Graphik Medium"/>
                <a:cs typeface="Graphik Medium"/>
                <a:sym typeface="Graphik Medium"/>
              </a:defRPr>
            </a:pPr>
          </a:p>
          <a:p>
            <a:pPr defTabSz="610869">
              <a:defRPr sz="4700">
                <a:latin typeface="Graphik Medium"/>
                <a:ea typeface="Graphik Medium"/>
                <a:cs typeface="Graphik Medium"/>
                <a:sym typeface="Graphik Medium"/>
              </a:defRPr>
            </a:pPr>
            <a:r>
              <a:t>Ruolo della Chirurgia: Ha ancora Senso  ???</a:t>
            </a:r>
          </a:p>
        </p:txBody>
      </p:sp>
      <p:grpSp>
        <p:nvGrpSpPr>
          <p:cNvPr id="155" name="Schermata 2025-01-28 alle 08.56.42.png"/>
          <p:cNvGrpSpPr/>
          <p:nvPr/>
        </p:nvGrpSpPr>
        <p:grpSpPr>
          <a:xfrm>
            <a:off x="6562448" y="348330"/>
            <a:ext cx="11849103" cy="5283203"/>
            <a:chOff x="0" y="0"/>
            <a:chExt cx="11849101" cy="5283201"/>
          </a:xfrm>
        </p:grpSpPr>
        <p:pic>
          <p:nvPicPr>
            <p:cNvPr id="153" name="Schermata 2025-01-28 alle 08.56.42.png" descr="Schermata 2025-01-28 alle 08.56.4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6999" y="88899"/>
              <a:ext cx="11595103" cy="495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Schermata 2025-01-28 alle 08.56.42.png" descr="Schermata 2025-01-28 alle 08.56.4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11849103" cy="52832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Resp. Scientifico Antonino Granata Presidente del congresso Cosimo Callari"/>
          <p:cNvSpPr txBox="1"/>
          <p:nvPr/>
        </p:nvSpPr>
        <p:spPr>
          <a:xfrm>
            <a:off x="10138518" y="5623714"/>
            <a:ext cx="4439413" cy="708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Graphik"/>
                <a:ea typeface="Graphik"/>
                <a:cs typeface="Graphik"/>
                <a:sym typeface="Graphik"/>
              </a:defRPr>
            </a:pPr>
            <a:r>
              <a:t>Resp. Scientifico Antonino Granata</a:t>
            </a:r>
            <a:br/>
            <a:r>
              <a:t>Presidente del congresso Cosimo Callari</a:t>
            </a:r>
          </a:p>
        </p:txBody>
      </p:sp>
      <p:pic>
        <p:nvPicPr>
          <p:cNvPr id="157" name="Schermata 2025-02-23 alle 18.40.48.png" descr="Schermata 2025-02-23 alle 18.40.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3232" y="288256"/>
            <a:ext cx="4870355" cy="14111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Schermata 2025-02-17 alle 17.18.52.png"/>
          <p:cNvGrpSpPr/>
          <p:nvPr/>
        </p:nvGrpSpPr>
        <p:grpSpPr>
          <a:xfrm>
            <a:off x="144752" y="410395"/>
            <a:ext cx="10591802" cy="2755901"/>
            <a:chOff x="0" y="0"/>
            <a:chExt cx="10591800" cy="2755900"/>
          </a:xfrm>
        </p:grpSpPr>
        <p:pic>
          <p:nvPicPr>
            <p:cNvPr id="257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10337801" cy="2425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91801" cy="275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2" name="Schermata 2025-02-17 alle 18.23.22.png"/>
          <p:cNvGrpSpPr/>
          <p:nvPr/>
        </p:nvGrpSpPr>
        <p:grpSpPr>
          <a:xfrm>
            <a:off x="495824" y="4148609"/>
            <a:ext cx="13715392" cy="7259693"/>
            <a:chOff x="0" y="0"/>
            <a:chExt cx="13715390" cy="7259692"/>
          </a:xfrm>
        </p:grpSpPr>
        <p:pic>
          <p:nvPicPr>
            <p:cNvPr id="260" name="Schermata 2025-02-17 alle 18.23.22.png" descr="Schermata 2025-02-17 alle 18.23.2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900"/>
              <a:ext cx="13461392" cy="69294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Schermata 2025-02-17 alle 18.23.22.png" descr="Schermata 2025-02-17 alle 18.23.22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3715392" cy="725969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Schermata 2025-02-17 alle 18.30.39.png"/>
          <p:cNvGrpSpPr/>
          <p:nvPr/>
        </p:nvGrpSpPr>
        <p:grpSpPr>
          <a:xfrm>
            <a:off x="15088649" y="1893789"/>
            <a:ext cx="8115302" cy="2730502"/>
            <a:chOff x="0" y="0"/>
            <a:chExt cx="8115300" cy="2730500"/>
          </a:xfrm>
        </p:grpSpPr>
        <p:pic>
          <p:nvPicPr>
            <p:cNvPr id="263" name="Schermata 2025-02-17 alle 18.30.39.png" descr="Schermata 2025-02-17 alle 18.30.39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899"/>
              <a:ext cx="7861301" cy="24003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Schermata 2025-02-17 alle 18.30.39.png" descr="Schermata 2025-02-17 alle 18.30.39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8115301" cy="2730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8" name="Schermata 2025-02-17 alle 18.35.05.png"/>
          <p:cNvGrpSpPr/>
          <p:nvPr/>
        </p:nvGrpSpPr>
        <p:grpSpPr>
          <a:xfrm>
            <a:off x="15241049" y="7179478"/>
            <a:ext cx="7810502" cy="2413002"/>
            <a:chOff x="0" y="0"/>
            <a:chExt cx="7810500" cy="2413000"/>
          </a:xfrm>
        </p:grpSpPr>
        <p:pic>
          <p:nvPicPr>
            <p:cNvPr id="266" name="Schermata 2025-02-17 alle 18.35.05.png" descr="Schermata 2025-02-17 alle 18.35.05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27000" y="88900"/>
              <a:ext cx="7556501" cy="2082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7" name="Schermata 2025-02-17 alle 18.35.05.png" descr="Schermata 2025-02-17 alle 18.35.05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0" y="0"/>
              <a:ext cx="7810501" cy="2413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…. “One critical reason for the failure of gastric sleeves is the improper indication for the procedure”……"/>
          <p:cNvSpPr txBox="1"/>
          <p:nvPr/>
        </p:nvSpPr>
        <p:spPr>
          <a:xfrm>
            <a:off x="6482253" y="12481818"/>
            <a:ext cx="14035743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…. “One critical reason for the failure of gastric sleeves is the improper indication for the procedure”……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Schermata 2025-02-17 alle 19.01.57.png"/>
          <p:cNvGrpSpPr/>
          <p:nvPr/>
        </p:nvGrpSpPr>
        <p:grpSpPr>
          <a:xfrm>
            <a:off x="1170489" y="645162"/>
            <a:ext cx="10058401" cy="2984501"/>
            <a:chOff x="0" y="0"/>
            <a:chExt cx="10058400" cy="2984500"/>
          </a:xfrm>
        </p:grpSpPr>
        <p:pic>
          <p:nvPicPr>
            <p:cNvPr id="271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804401" cy="265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2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58401" cy="298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74" name="5% to 35% of patients experience inadequate weight loss (IWL) or weight regain (WR) after RYGB"/>
          <p:cNvSpPr txBox="1"/>
          <p:nvPr/>
        </p:nvSpPr>
        <p:spPr>
          <a:xfrm>
            <a:off x="5491125" y="4887824"/>
            <a:ext cx="14406373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5% to 35% of patients experience inadequate weight loss (IWL) or weight regain (WR) after RYGB </a:t>
            </a:r>
          </a:p>
        </p:txBody>
      </p:sp>
      <p:sp>
        <p:nvSpPr>
          <p:cNvPr id="275" name="Preoperative factors  associated with WR and IWL include a high initial body mass index (BMI), personality disorders, presence of type 2 diabetes, and old age…"/>
          <p:cNvSpPr txBox="1"/>
          <p:nvPr/>
        </p:nvSpPr>
        <p:spPr>
          <a:xfrm>
            <a:off x="4785485" y="7396854"/>
            <a:ext cx="15817654" cy="3248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838200" indent="-279400">
              <a:buSzPct val="50000"/>
              <a:buBlip>
                <a:blip r:embed="rId4"/>
              </a:buBlip>
              <a:defRPr b="1" u="sng">
                <a:latin typeface="Graphik"/>
                <a:ea typeface="Graphik"/>
                <a:cs typeface="Graphik"/>
                <a:sym typeface="Graphik"/>
              </a:defRPr>
            </a:pPr>
            <a:r>
              <a:t>Preoperative factors  </a:t>
            </a:r>
            <a:r>
              <a:rPr b="0" u="none"/>
              <a:t>associated with WR and IWL include a high initial body mass index (BMI), personality disorders, presence of type 2 diabetes, and old age</a:t>
            </a:r>
            <a:endParaRPr b="0"/>
          </a:p>
          <a:p>
            <a:pPr marL="279400" indent="-279400">
              <a:buSzPct val="50000"/>
              <a:buBlip>
                <a:blip r:embed="rId4"/>
              </a:buBlip>
              <a:defRPr>
                <a:latin typeface="Graphik"/>
                <a:ea typeface="Graphik"/>
                <a:cs typeface="Graphik"/>
                <a:sym typeface="Graphik"/>
              </a:defRPr>
            </a:pPr>
          </a:p>
          <a:p>
            <a:pPr marL="279400" indent="-279400">
              <a:buSzPct val="50000"/>
              <a:buBlip>
                <a:blip r:embed="rId4"/>
              </a:buBlip>
              <a:defRPr b="1" u="sng">
                <a:latin typeface="Graphik"/>
                <a:ea typeface="Graphik"/>
                <a:cs typeface="Graphik"/>
                <a:sym typeface="Graphik"/>
              </a:defRPr>
            </a:pPr>
            <a:r>
              <a:t>Postoperative predisposing</a:t>
            </a:r>
            <a:r>
              <a:rPr b="0" u="none"/>
              <a:t> factors are loss of follow-up, metabolic and hormonal imbalance, psychiatric comorbidities and use of psychiatric drugs</a:t>
            </a:r>
            <a:endParaRPr b="0"/>
          </a:p>
          <a:p>
            <a:pPr marL="279400" indent="-279400">
              <a:buSzPct val="50000"/>
              <a:buBlip>
                <a:blip r:embed="rId4"/>
              </a:buBlip>
              <a:defRPr baseline="20833">
                <a:solidFill>
                  <a:srgbClr val="0000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  <a:p>
            <a:pPr marL="279400" indent="-279400">
              <a:buSzPct val="50000"/>
              <a:buBlip>
                <a:blip r:embed="rId4"/>
              </a:buBlip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Causes associated with anatomy</a:t>
            </a:r>
            <a:r>
              <a:rPr b="0"/>
              <a:t> are dilated gastro-jejunal anastomosis (GJA), enlarged gastric pouch and gastro-gastric fistula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Schermata 2025-02-17 alle 19.01.57.png"/>
          <p:cNvGrpSpPr/>
          <p:nvPr/>
        </p:nvGrpSpPr>
        <p:grpSpPr>
          <a:xfrm>
            <a:off x="1170489" y="645162"/>
            <a:ext cx="10058401" cy="2984501"/>
            <a:chOff x="0" y="0"/>
            <a:chExt cx="10058400" cy="2984500"/>
          </a:xfrm>
        </p:grpSpPr>
        <p:pic>
          <p:nvPicPr>
            <p:cNvPr id="277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804401" cy="265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58401" cy="298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0" name="Pouch/gastro-jejunal anastomosis (GJA) revision…"/>
          <p:cNvSpPr txBox="1"/>
          <p:nvPr/>
        </p:nvSpPr>
        <p:spPr>
          <a:xfrm>
            <a:off x="8375906" y="8288917"/>
            <a:ext cx="8859699" cy="2538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79400" indent="-279400">
              <a:lnSpc>
                <a:spcPct val="150000"/>
              </a:lnSpc>
              <a:buSzPct val="50000"/>
              <a:buBlip>
                <a:blip r:embed="rId4"/>
              </a:buBlip>
              <a:defRPr sz="2600">
                <a:latin typeface="Graphik"/>
                <a:ea typeface="Graphik"/>
                <a:cs typeface="Graphik"/>
                <a:sym typeface="Graphik"/>
              </a:defRPr>
            </a:pPr>
            <a:r>
              <a:t>Pouch/gastro-jejunal anastomosis (GJA) revision </a:t>
            </a:r>
          </a:p>
          <a:p>
            <a:pPr marL="279400" indent="-279400">
              <a:lnSpc>
                <a:spcPct val="150000"/>
              </a:lnSpc>
              <a:buSzPct val="50000"/>
              <a:buBlip>
                <a:blip r:embed="rId4"/>
              </a:buBlip>
              <a:defRPr sz="2600">
                <a:latin typeface="Graphik"/>
                <a:ea typeface="Graphik"/>
                <a:cs typeface="Graphik"/>
                <a:sym typeface="Graphik"/>
              </a:defRPr>
            </a:pPr>
            <a:r>
              <a:t>Laparoscopic gastric banding (LGB)</a:t>
            </a:r>
          </a:p>
          <a:p>
            <a:pPr marL="279400" indent="-279400">
              <a:lnSpc>
                <a:spcPct val="150000"/>
              </a:lnSpc>
              <a:buSzPct val="50000"/>
              <a:buBlip>
                <a:blip r:embed="rId4"/>
              </a:buBlip>
              <a:defRPr sz="2600">
                <a:latin typeface="Graphik"/>
                <a:ea typeface="Graphik"/>
                <a:cs typeface="Graphik"/>
                <a:sym typeface="Graphik"/>
              </a:defRPr>
            </a:pPr>
            <a:r>
              <a:t>LGB + pouch resizing</a:t>
            </a:r>
          </a:p>
          <a:p>
            <a:pPr marL="279400" indent="-279400">
              <a:lnSpc>
                <a:spcPct val="150000"/>
              </a:lnSpc>
              <a:buSzPct val="50000"/>
              <a:buBlip>
                <a:blip r:embed="rId4"/>
              </a:buBlip>
              <a:defRPr sz="2600">
                <a:latin typeface="Graphik"/>
                <a:ea typeface="Graphik"/>
                <a:cs typeface="Graphik"/>
                <a:sym typeface="Graphik"/>
              </a:defRPr>
            </a:pPr>
            <a:r>
              <a:t> Distalization of the Roux-en-Y gastric bypass (D-RYGB) </a:t>
            </a:r>
          </a:p>
        </p:txBody>
      </p:sp>
      <p:sp>
        <p:nvSpPr>
          <p:cNvPr id="281" name="Re-Do"/>
          <p:cNvSpPr txBox="1"/>
          <p:nvPr/>
        </p:nvSpPr>
        <p:spPr>
          <a:xfrm>
            <a:off x="12250498" y="5834191"/>
            <a:ext cx="1110514" cy="542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6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Re-Do</a:t>
            </a:r>
          </a:p>
        </p:txBody>
      </p:sp>
      <p:pic>
        <p:nvPicPr>
          <p:cNvPr id="282" name="Schermata 2025-02-22 alle 11.24.42.png" descr="Schermata 2025-02-22 alle 11.24.4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27024" y="567897"/>
            <a:ext cx="8003840" cy="361250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chermata 2025-02-17 alle 19.01.57.png"/>
          <p:cNvGrpSpPr/>
          <p:nvPr/>
        </p:nvGrpSpPr>
        <p:grpSpPr>
          <a:xfrm>
            <a:off x="1170489" y="645162"/>
            <a:ext cx="10058401" cy="2984501"/>
            <a:chOff x="0" y="0"/>
            <a:chExt cx="10058400" cy="2984500"/>
          </a:xfrm>
        </p:grpSpPr>
        <p:pic>
          <p:nvPicPr>
            <p:cNvPr id="284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804401" cy="265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5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58401" cy="298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7" name="Pouch/GJA revision"/>
          <p:cNvSpPr txBox="1"/>
          <p:nvPr/>
        </p:nvSpPr>
        <p:spPr>
          <a:xfrm>
            <a:off x="4107694" y="4884665"/>
            <a:ext cx="310073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Pouch/GJA revision </a:t>
            </a:r>
          </a:p>
        </p:txBody>
      </p:sp>
      <p:sp>
        <p:nvSpPr>
          <p:cNvPr id="288" name="%TWL was 17.2 - 13.6 - 18.0 and 15.6  after 12, 24, 36, and 60 months, respectively"/>
          <p:cNvSpPr txBox="1"/>
          <p:nvPr/>
        </p:nvSpPr>
        <p:spPr>
          <a:xfrm>
            <a:off x="1134776" y="5959181"/>
            <a:ext cx="9404592" cy="41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900">
                <a:latin typeface="Graphik"/>
                <a:ea typeface="Graphik"/>
                <a:cs typeface="Graphik"/>
                <a:sym typeface="Graphik"/>
              </a:defRPr>
            </a:pPr>
            <a:r>
              <a:t>%TWL was 17.2 - 13.6 - 18.0 and 15.6</a:t>
            </a:r>
            <a:r>
              <a:rPr b="0"/>
              <a:t>  after 12, 24, 36, and 60 months, respectively </a:t>
            </a:r>
          </a:p>
        </p:txBody>
      </p:sp>
      <p:sp>
        <p:nvSpPr>
          <p:cNvPr id="289" name="LGB"/>
          <p:cNvSpPr txBox="1"/>
          <p:nvPr/>
        </p:nvSpPr>
        <p:spPr>
          <a:xfrm>
            <a:off x="5442356" y="8644939"/>
            <a:ext cx="789433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LGB </a:t>
            </a:r>
          </a:p>
        </p:txBody>
      </p:sp>
      <p:sp>
        <p:nvSpPr>
          <p:cNvPr id="290" name="%TWL was 13.6 - 18.4 - 18.6 - 20.8 and 23.1 after 12, 24, 36, 48, and 60 months, respectively"/>
          <p:cNvSpPr txBox="1"/>
          <p:nvPr/>
        </p:nvSpPr>
        <p:spPr>
          <a:xfrm>
            <a:off x="683495" y="10199822"/>
            <a:ext cx="9949130" cy="404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latin typeface="Graphik"/>
                <a:ea typeface="Graphik"/>
                <a:cs typeface="Graphik"/>
                <a:sym typeface="Graphik"/>
              </a:defRPr>
            </a:pPr>
            <a:r>
              <a:t>%TWL was 13.6 - 18.4 - 18.6 - 20.8 and 23.1 </a:t>
            </a:r>
            <a:r>
              <a:rPr b="0"/>
              <a:t>after 12, 24, 36, 48, and 60 months, respectively </a:t>
            </a:r>
          </a:p>
        </p:txBody>
      </p:sp>
      <p:sp>
        <p:nvSpPr>
          <p:cNvPr id="291" name="LGB + pouch resizing"/>
          <p:cNvSpPr txBox="1"/>
          <p:nvPr/>
        </p:nvSpPr>
        <p:spPr>
          <a:xfrm>
            <a:off x="16895841" y="4795159"/>
            <a:ext cx="327660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LGB + pouch resizing </a:t>
            </a:r>
          </a:p>
        </p:txBody>
      </p:sp>
      <p:sp>
        <p:nvSpPr>
          <p:cNvPr id="292" name="% TWL was 21.2 and 17.0 after 12 and 36 months…"/>
          <p:cNvSpPr txBox="1"/>
          <p:nvPr/>
        </p:nvSpPr>
        <p:spPr>
          <a:xfrm>
            <a:off x="13551115" y="5417722"/>
            <a:ext cx="9582455" cy="1013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latin typeface="Graphik"/>
                <a:ea typeface="Graphik"/>
                <a:cs typeface="Graphik"/>
                <a:sym typeface="Graphik"/>
              </a:defRPr>
            </a:pPr>
            <a:r>
              <a:t>% TWL was 21.2 and 17.0 </a:t>
            </a:r>
            <a:r>
              <a:rPr b="0"/>
              <a:t>after 12 and 36 months</a:t>
            </a:r>
            <a:endParaRPr b="0"/>
          </a:p>
          <a:p>
            <a:pPr>
              <a:defRPr sz="1800">
                <a:latin typeface="Graphik"/>
                <a:ea typeface="Graphik"/>
                <a:cs typeface="Graphik"/>
                <a:sym typeface="Graphik"/>
              </a:defRPr>
            </a:pPr>
            <a:r>
              <a:t>A total of 13 reoperations (17.3%) were reported, of which 10 band were removals (13.3%) </a:t>
            </a:r>
          </a:p>
        </p:txBody>
      </p:sp>
      <p:sp>
        <p:nvSpPr>
          <p:cNvPr id="293" name="D-RYGB"/>
          <p:cNvSpPr txBox="1"/>
          <p:nvPr/>
        </p:nvSpPr>
        <p:spPr>
          <a:xfrm>
            <a:off x="17064413" y="8069543"/>
            <a:ext cx="1353923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D-RYGB </a:t>
            </a:r>
          </a:p>
        </p:txBody>
      </p:sp>
      <p:sp>
        <p:nvSpPr>
          <p:cNvPr id="294" name="%TWL was 19.7 - 23.6 - 22.9 -24.2 and 21.5 after 12, 24, 36, 48, and 60 months, respectively.…"/>
          <p:cNvSpPr txBox="1"/>
          <p:nvPr/>
        </p:nvSpPr>
        <p:spPr>
          <a:xfrm>
            <a:off x="12972912" y="9526849"/>
            <a:ext cx="10066343" cy="175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2000">
                <a:latin typeface="Graphik"/>
                <a:ea typeface="Graphik"/>
                <a:cs typeface="Graphik"/>
                <a:sym typeface="Graphik"/>
              </a:defRPr>
            </a:pPr>
            <a:r>
              <a:t>%TWL was 19.7 - 23.6 - 22.9 -24.2 and 21.5</a:t>
            </a:r>
            <a:r>
              <a:rPr b="0"/>
              <a:t> after 12, 24, 36, 48, and 60 months, respectively. </a:t>
            </a:r>
            <a:endParaRPr b="0"/>
          </a:p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  <a:r>
              <a:t>Complications were reported in 225 patients (51.8%). </a:t>
            </a:r>
          </a:p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  <a:r>
              <a:t>Reoperations were described in 91 cases (21.0%), of which 65 were undo procedures (15.0%) </a:t>
            </a:r>
          </a:p>
        </p:txBody>
      </p:sp>
      <p:sp>
        <p:nvSpPr>
          <p:cNvPr id="295" name="Results"/>
          <p:cNvSpPr txBox="1"/>
          <p:nvPr/>
        </p:nvSpPr>
        <p:spPr>
          <a:xfrm>
            <a:off x="10969466" y="3503074"/>
            <a:ext cx="2803091" cy="58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9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Results</a:t>
            </a:r>
          </a:p>
        </p:txBody>
      </p:sp>
      <p:pic>
        <p:nvPicPr>
          <p:cNvPr id="296" name="Schermata 2025-02-22 alle 11.24.42.png" descr="Schermata 2025-02-22 alle 11.24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468883" y="379973"/>
            <a:ext cx="7787555" cy="3514879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Schermata 2025-02-17 alle 19.01.57.png"/>
          <p:cNvGrpSpPr/>
          <p:nvPr/>
        </p:nvGrpSpPr>
        <p:grpSpPr>
          <a:xfrm>
            <a:off x="237069" y="389431"/>
            <a:ext cx="10058401" cy="2984501"/>
            <a:chOff x="0" y="0"/>
            <a:chExt cx="10058400" cy="2984500"/>
          </a:xfrm>
        </p:grpSpPr>
        <p:pic>
          <p:nvPicPr>
            <p:cNvPr id="298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804401" cy="2654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99" name="Schermata 2025-02-17 alle 19.01.57.png" descr="Schermata 2025-02-17 alle 19.01.5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058401" cy="2984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01" name="Pouch or GJA revision was effective on short term follow-up.…"/>
          <p:cNvSpPr txBox="1"/>
          <p:nvPr/>
        </p:nvSpPr>
        <p:spPr>
          <a:xfrm>
            <a:off x="645868" y="5863335"/>
            <a:ext cx="10746407" cy="791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174625" indent="-174625">
              <a:lnSpc>
                <a:spcPct val="80000"/>
              </a:lnSpc>
              <a:buSzPct val="50000"/>
              <a:buBlip>
                <a:blip r:embed="rId4"/>
              </a:buBlip>
              <a:defRPr spc="-51" sz="1700"/>
            </a:pPr>
            <a:r>
              <a:t>Pouch or GJA revision was effective on short term follow-up. </a:t>
            </a:r>
          </a:p>
          <a:p>
            <a:pPr marL="174625" indent="-174625">
              <a:lnSpc>
                <a:spcPct val="80000"/>
              </a:lnSpc>
              <a:buSzPct val="50000"/>
              <a:buBlip>
                <a:blip r:embed="rId4"/>
              </a:buBlip>
              <a:defRPr spc="-45" sz="1500"/>
            </a:pPr>
          </a:p>
          <a:p>
            <a:pPr marL="174625" indent="-174625">
              <a:lnSpc>
                <a:spcPct val="80000"/>
              </a:lnSpc>
              <a:buSzPct val="50000"/>
              <a:buBlip>
                <a:blip r:embed="rId4"/>
              </a:buBlip>
              <a:defRPr spc="-45" sz="1500">
                <a:latin typeface="Graphik"/>
                <a:ea typeface="Graphik"/>
                <a:cs typeface="Graphik"/>
                <a:sym typeface="Graphik"/>
              </a:defRPr>
            </a:pPr>
            <a:r>
              <a:t>Percentage TWL was 17.2 after 12 months and remained 15.6 after 60 months. </a:t>
            </a:r>
          </a:p>
        </p:txBody>
      </p:sp>
      <p:sp>
        <p:nvSpPr>
          <p:cNvPr id="302" name="Complications were anastomotic leakage (6%) and GI-stenosis (3.4%)"/>
          <p:cNvSpPr txBox="1"/>
          <p:nvPr/>
        </p:nvSpPr>
        <p:spPr>
          <a:xfrm>
            <a:off x="2848088" y="6940726"/>
            <a:ext cx="5901247" cy="35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47" sz="15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Complications were anastomotic leakage (6%) and GI-stenosis (3.4%) </a:t>
            </a:r>
          </a:p>
        </p:txBody>
      </p:sp>
      <p:sp>
        <p:nvSpPr>
          <p:cNvPr id="303" name="LGB was effective as a revisional procedure with a %TWL of 13.6 and 23.1 after 12 and 60 months, respectively."/>
          <p:cNvSpPr txBox="1"/>
          <p:nvPr/>
        </p:nvSpPr>
        <p:spPr>
          <a:xfrm>
            <a:off x="329575" y="8996801"/>
            <a:ext cx="10938274" cy="39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2389" indent="-182389">
              <a:lnSpc>
                <a:spcPct val="80000"/>
              </a:lnSpc>
              <a:buSzPct val="50000"/>
              <a:buBlip>
                <a:blip r:embed="rId4"/>
              </a:buBlip>
              <a:defRPr spc="-52" sz="1700"/>
            </a:lvl1pPr>
          </a:lstStyle>
          <a:p>
            <a:pPr/>
            <a:r>
              <a:t>LGB was effective as a revisional procedure with a %TWL of 13.6 and 23.1 after 12 and 60 months, respectively. </a:t>
            </a:r>
          </a:p>
        </p:txBody>
      </p:sp>
      <p:sp>
        <p:nvSpPr>
          <p:cNvPr id="304" name="In this study, durable weight loss was found.…"/>
          <p:cNvSpPr txBox="1"/>
          <p:nvPr/>
        </p:nvSpPr>
        <p:spPr>
          <a:xfrm>
            <a:off x="1180561" y="10021113"/>
            <a:ext cx="9677020" cy="557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pc="-47" sz="1500">
                <a:latin typeface="Graphik"/>
                <a:ea typeface="Graphik"/>
                <a:cs typeface="Graphik"/>
                <a:sym typeface="Graphik"/>
              </a:defRPr>
            </a:pPr>
            <a:r>
              <a:t>In this study, durable weight loss was found. </a:t>
            </a:r>
          </a:p>
          <a:p>
            <a:pPr>
              <a:lnSpc>
                <a:spcPct val="80000"/>
              </a:lnSpc>
              <a:defRPr spc="-47" sz="1500">
                <a:latin typeface="Graphik"/>
                <a:ea typeface="Graphik"/>
                <a:cs typeface="Graphik"/>
                <a:sym typeface="Graphik"/>
              </a:defRPr>
            </a:pPr>
            <a:r>
              <a:t>It is hypothesized that additional placement of a ring prevents long-term WR due to dilatation of the gastric pouch. </a:t>
            </a:r>
          </a:p>
        </p:txBody>
      </p:sp>
      <p:sp>
        <p:nvSpPr>
          <p:cNvPr id="305" name="Combination of LGB and pouch resizing led to a %TWL of 21.2 and 17 after 12 and 36 months, respectively"/>
          <p:cNvSpPr txBox="1"/>
          <p:nvPr/>
        </p:nvSpPr>
        <p:spPr>
          <a:xfrm>
            <a:off x="12283686" y="1470985"/>
            <a:ext cx="10429487" cy="391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82389" indent="-182389">
              <a:lnSpc>
                <a:spcPct val="80000"/>
              </a:lnSpc>
              <a:buSzPct val="50000"/>
              <a:buBlip>
                <a:blip r:embed="rId4"/>
              </a:buBlip>
              <a:defRPr spc="-52" sz="1700" u="sng"/>
            </a:lvl1pPr>
          </a:lstStyle>
          <a:p>
            <a:pPr/>
            <a:r>
              <a:t>Combination of LGB and pouch resizing led to a %TWL of 21.2 and 17 after 12 and 36 months, respectively</a:t>
            </a:r>
          </a:p>
        </p:txBody>
      </p:sp>
      <p:sp>
        <p:nvSpPr>
          <p:cNvPr id="306" name="D-RYGB showed a %TWL of 19.7 and 21.5 after 12 and 60 months, respectively."/>
          <p:cNvSpPr txBox="1"/>
          <p:nvPr/>
        </p:nvSpPr>
        <p:spPr>
          <a:xfrm>
            <a:off x="13596594" y="3395826"/>
            <a:ext cx="7374900" cy="37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70747" indent="-170747">
              <a:lnSpc>
                <a:spcPct val="80000"/>
              </a:lnSpc>
              <a:buSzPct val="50000"/>
              <a:buBlip>
                <a:blip r:embed="rId4"/>
              </a:buBlip>
              <a:defRPr spc="-50" sz="1600" u="sng"/>
            </a:lvl1pPr>
          </a:lstStyle>
          <a:p>
            <a:pPr/>
            <a:r>
              <a:t>D-RYGB showed a %TWL of 19.7 and 21.5 after 12 and 60 months, respectively. </a:t>
            </a:r>
          </a:p>
        </p:txBody>
      </p:sp>
      <p:sp>
        <p:nvSpPr>
          <p:cNvPr id="307" name="Severe nutritional deficiencies were reported in 18% of cases"/>
          <p:cNvSpPr txBox="1"/>
          <p:nvPr/>
        </p:nvSpPr>
        <p:spPr>
          <a:xfrm>
            <a:off x="14558489" y="4078273"/>
            <a:ext cx="5195380" cy="35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47" sz="15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Severe nutritional deficiencies were reported in 18% of cases </a:t>
            </a:r>
          </a:p>
        </p:txBody>
      </p:sp>
      <p:sp>
        <p:nvSpPr>
          <p:cNvPr id="308" name="Surgical techniques are effective on short and mid-term but are associated with high complication rates."/>
          <p:cNvSpPr txBox="1"/>
          <p:nvPr/>
        </p:nvSpPr>
        <p:spPr>
          <a:xfrm>
            <a:off x="12864604" y="6928089"/>
            <a:ext cx="9830259" cy="37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159105" indent="-159105">
              <a:lnSpc>
                <a:spcPct val="80000"/>
              </a:lnSpc>
              <a:buSzPct val="50000"/>
              <a:buBlip>
                <a:blip r:embed="rId4"/>
              </a:buBlip>
              <a:defRPr spc="-50" sz="1600" u="sng"/>
            </a:lvl1pPr>
          </a:lstStyle>
          <a:p>
            <a:pPr/>
            <a:r>
              <a:t>Surgical techniques are effective on short and mid-term but are associated with high complication rates. </a:t>
            </a:r>
          </a:p>
        </p:txBody>
      </p:sp>
      <p:sp>
        <p:nvSpPr>
          <p:cNvPr id="309" name="In case a pouch or GJA is dilated, a restrictive procedure is advisable.…"/>
          <p:cNvSpPr txBox="1"/>
          <p:nvPr/>
        </p:nvSpPr>
        <p:spPr>
          <a:xfrm>
            <a:off x="13034492" y="9447747"/>
            <a:ext cx="9490483" cy="85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9105" indent="-159105">
              <a:lnSpc>
                <a:spcPct val="80000"/>
              </a:lnSpc>
              <a:buSzPct val="50000"/>
              <a:buBlip>
                <a:blip r:embed="rId4"/>
              </a:buBlip>
              <a:defRPr spc="-52" sz="1700"/>
            </a:pPr>
            <a:r>
              <a:t>In case a pouch or GJA is dilated, a restrictive procedure is advisable. </a:t>
            </a:r>
          </a:p>
          <a:p>
            <a:pPr lvl="1" marL="717905" indent="-159105">
              <a:lnSpc>
                <a:spcPct val="80000"/>
              </a:lnSpc>
              <a:buSzPct val="50000"/>
              <a:buBlip>
                <a:blip r:embed="rId4"/>
              </a:buBlip>
              <a:defRPr spc="-52" sz="1700"/>
            </a:pPr>
          </a:p>
          <a:p>
            <a:pPr marL="159105" indent="-159105">
              <a:lnSpc>
                <a:spcPct val="80000"/>
              </a:lnSpc>
              <a:buSzPct val="50000"/>
              <a:buBlip>
                <a:blip r:embed="rId4"/>
              </a:buBlip>
              <a:defRPr spc="-52" sz="1700"/>
            </a:pPr>
            <a:r>
              <a:t>In case of a normal pouch or GJA, a malabsorptive procedure could be the treatment of choice. </a:t>
            </a:r>
          </a:p>
        </p:txBody>
      </p:sp>
      <p:sp>
        <p:nvSpPr>
          <p:cNvPr id="310" name="Conclusion"/>
          <p:cNvSpPr txBox="1"/>
          <p:nvPr/>
        </p:nvSpPr>
        <p:spPr>
          <a:xfrm>
            <a:off x="9292190" y="3902254"/>
            <a:ext cx="1810208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Conclusion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Schermata 2025-02-18 alle 11.41.27.png"/>
          <p:cNvGrpSpPr/>
          <p:nvPr/>
        </p:nvGrpSpPr>
        <p:grpSpPr>
          <a:xfrm>
            <a:off x="492998" y="555131"/>
            <a:ext cx="9181776" cy="1664426"/>
            <a:chOff x="0" y="0"/>
            <a:chExt cx="9181775" cy="1664425"/>
          </a:xfrm>
        </p:grpSpPr>
        <p:pic>
          <p:nvPicPr>
            <p:cNvPr id="312" name="Schermata 2025-02-18 alle 11.41.27.png" descr="Schermata 2025-02-18 alle 11.41.27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927775" cy="13342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3" name="Schermata 2025-02-18 alle 11.41.27.png" descr="Schermata 2025-02-18 alle 11.41.2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9181776" cy="1664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15" name="Schermata 2025-02-18 alle 11.42.42.png" descr="Schermata 2025-02-18 alle 11.42.4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679" y="3227364"/>
            <a:ext cx="7410340" cy="3754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Schermata 2025-02-18 alle 11.43.07.png" descr="Schermata 2025-02-18 alle 11.43.0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618045" y="3286121"/>
            <a:ext cx="11124536" cy="748606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Ovale"/>
          <p:cNvSpPr/>
          <p:nvPr/>
        </p:nvSpPr>
        <p:spPr>
          <a:xfrm>
            <a:off x="11512001" y="4524383"/>
            <a:ext cx="3334839" cy="64993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18" name="Ovale"/>
          <p:cNvSpPr/>
          <p:nvPr/>
        </p:nvSpPr>
        <p:spPr>
          <a:xfrm>
            <a:off x="11578955" y="6339730"/>
            <a:ext cx="3200929" cy="64993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19" name="Ovale"/>
          <p:cNvSpPr/>
          <p:nvPr/>
        </p:nvSpPr>
        <p:spPr>
          <a:xfrm>
            <a:off x="11578955" y="8575995"/>
            <a:ext cx="3200929" cy="853083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20" name="Ovale"/>
          <p:cNvSpPr/>
          <p:nvPr/>
        </p:nvSpPr>
        <p:spPr>
          <a:xfrm>
            <a:off x="11578955" y="9853786"/>
            <a:ext cx="3200929" cy="54288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321" name="Linea Linea" descr="Linea Linea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879172" y="4916942"/>
            <a:ext cx="2012520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2" name="Linea Linea" descr="Linea Linea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879172" y="6781800"/>
            <a:ext cx="2320984" cy="7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Linea Linea" descr="Linea Linea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4879172" y="8964434"/>
            <a:ext cx="2320984" cy="76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4" name="Linea Linea" descr="Linea Linea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879172" y="10259134"/>
            <a:ext cx="1717264" cy="76202"/>
          </a:xfrm>
          <a:prstGeom prst="rect">
            <a:avLst/>
          </a:prstGeom>
          <a:ln w="12700">
            <a:miter lim="400000"/>
          </a:ln>
        </p:spPr>
      </p:pic>
      <p:sp>
        <p:nvSpPr>
          <p:cNvPr id="325" name="Conversional Complication"/>
          <p:cNvSpPr txBox="1"/>
          <p:nvPr/>
        </p:nvSpPr>
        <p:spPr>
          <a:xfrm>
            <a:off x="12631898" y="1115944"/>
            <a:ext cx="7137402" cy="542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6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Conversional Complication</a:t>
            </a:r>
          </a:p>
        </p:txBody>
      </p:sp>
      <p:sp>
        <p:nvSpPr>
          <p:cNvPr id="326" name="Ovale"/>
          <p:cNvSpPr/>
          <p:nvPr/>
        </p:nvSpPr>
        <p:spPr>
          <a:xfrm>
            <a:off x="4379507" y="6544274"/>
            <a:ext cx="792753" cy="39324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27" name="Ovale"/>
          <p:cNvSpPr/>
          <p:nvPr/>
        </p:nvSpPr>
        <p:spPr>
          <a:xfrm>
            <a:off x="6999629" y="6559780"/>
            <a:ext cx="792753" cy="362231"/>
          </a:xfrm>
          <a:prstGeom prst="ellips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28" name="Rettangolo arrotondato"/>
          <p:cNvSpPr/>
          <p:nvPr/>
        </p:nvSpPr>
        <p:spPr>
          <a:xfrm>
            <a:off x="4256383" y="3876805"/>
            <a:ext cx="1270002" cy="517400"/>
          </a:xfrm>
          <a:prstGeom prst="roundRect">
            <a:avLst>
              <a:gd name="adj" fmla="val 36819"/>
            </a:avLst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329" name="Rettangolo arrotondato"/>
          <p:cNvSpPr/>
          <p:nvPr/>
        </p:nvSpPr>
        <p:spPr>
          <a:xfrm>
            <a:off x="6940180" y="4037627"/>
            <a:ext cx="1270002" cy="517400"/>
          </a:xfrm>
          <a:prstGeom prst="roundRect">
            <a:avLst>
              <a:gd name="adj" fmla="val 36819"/>
            </a:avLst>
          </a:prstGeom>
          <a:ln w="25400">
            <a:solidFill>
              <a:schemeClr val="accent5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pic>
        <p:nvPicPr>
          <p:cNvPr id="330" name="Linea Linea" descr="Linea Linea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018872" y="7094118"/>
            <a:ext cx="3469316" cy="50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Linea Linea" descr="Linea Linea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5018872" y="7393737"/>
            <a:ext cx="3200929" cy="50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age1image42684064.jpg" descr="page1image426840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17231" y="133006"/>
            <a:ext cx="1712507" cy="2302531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Testo"/>
          <p:cNvSpPr txBox="1"/>
          <p:nvPr/>
        </p:nvSpPr>
        <p:spPr>
          <a:xfrm>
            <a:off x="22117231" y="-6977079"/>
            <a:ext cx="14605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337" name="Schermata 2025-02-18 alle 11.48.38.png"/>
          <p:cNvGrpSpPr/>
          <p:nvPr/>
        </p:nvGrpSpPr>
        <p:grpSpPr>
          <a:xfrm>
            <a:off x="18807" y="337345"/>
            <a:ext cx="10571272" cy="1729415"/>
            <a:chOff x="0" y="0"/>
            <a:chExt cx="10571271" cy="1729414"/>
          </a:xfrm>
        </p:grpSpPr>
        <p:pic>
          <p:nvPicPr>
            <p:cNvPr id="335" name="Schermata 2025-02-18 alle 11.48.38.png" descr="Schermata 2025-02-18 alle 11.48.3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10317272" cy="13992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6" name="Schermata 2025-02-18 alle 11.48.38.png" descr="Schermata 2025-02-18 alle 11.48.3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571272" cy="17294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8" name="The aim of this study is to review existing literature on the effects of revisional bariatric surgery on obesity-related co-morbidities such as T2D, hypertension (HTN), hyperlipidemia (HLD) and OSA"/>
          <p:cNvSpPr txBox="1"/>
          <p:nvPr/>
        </p:nvSpPr>
        <p:spPr>
          <a:xfrm>
            <a:off x="4158995" y="3887287"/>
            <a:ext cx="15302181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The aim of this study is to review existing literature on the effects of revisional bariatric</a:t>
            </a:r>
            <a:br/>
            <a:r>
              <a:t>surgery on obesity-related co-morbidities such as T2D, hypertension (HTN), hyperlipidemia (HLD) and OSA </a:t>
            </a:r>
          </a:p>
        </p:txBody>
      </p:sp>
      <p:sp>
        <p:nvSpPr>
          <p:cNvPr id="339" name="Nevertheless, there remain a proportion of patients in which there is a Persistence of obesity  related co-morbidities following primary bariatric surgery despite adequate weight loss."/>
          <p:cNvSpPr txBox="1"/>
          <p:nvPr/>
        </p:nvSpPr>
        <p:spPr>
          <a:xfrm>
            <a:off x="260629" y="6166128"/>
            <a:ext cx="23862742" cy="467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latin typeface="Graphik"/>
                <a:ea typeface="Graphik"/>
                <a:cs typeface="Graphik"/>
                <a:sym typeface="Graphik"/>
              </a:defRPr>
            </a:pPr>
            <a:r>
              <a:t>Nevertheless, there remain a proportion of patients in which there is a </a:t>
            </a:r>
            <a:r>
              <a:rPr u="sng">
                <a:solidFill>
                  <a:srgbClr val="800D02"/>
                </a:solidFill>
              </a:rPr>
              <a:t>Persistence of obesity  related co-morbidities </a:t>
            </a:r>
            <a:r>
              <a:t>following primary bariatric surgery </a:t>
            </a:r>
            <a:r>
              <a:rPr u="sng">
                <a:solidFill>
                  <a:srgbClr val="800D02"/>
                </a:solidFill>
              </a:rPr>
              <a:t>despite adequate weight loss.</a:t>
            </a:r>
            <a:r>
              <a:t> </a:t>
            </a:r>
          </a:p>
        </p:txBody>
      </p:sp>
      <p:sp>
        <p:nvSpPr>
          <p:cNvPr id="340" name="There are indeed studies that demonstrate a positive effect of revisional surgery on obesity-related co-morbidities and support its use for the management of recurrent or refractory diseas"/>
          <p:cNvSpPr txBox="1"/>
          <p:nvPr/>
        </p:nvSpPr>
        <p:spPr>
          <a:xfrm>
            <a:off x="335927" y="8398641"/>
            <a:ext cx="23712145" cy="83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>
                <a:latin typeface="Graphik"/>
                <a:ea typeface="Graphik"/>
                <a:cs typeface="Graphik"/>
                <a:sym typeface="Graphik"/>
              </a:defRPr>
            </a:pPr>
            <a:r>
              <a:t>There are indeed studies that demonstrate a positive effect of revisional surgery on obesity-related co-morbidities and </a:t>
            </a:r>
            <a:r>
              <a:rPr u="sng">
                <a:solidFill>
                  <a:srgbClr val="800D02"/>
                </a:solidFill>
              </a:rPr>
              <a:t>support its use for the management of recurrent or refractory diseas </a:t>
            </a:r>
          </a:p>
        </p:txBody>
      </p:sp>
      <p:sp>
        <p:nvSpPr>
          <p:cNvPr id="341" name="Metabolic Outcomes"/>
          <p:cNvSpPr txBox="1"/>
          <p:nvPr/>
        </p:nvSpPr>
        <p:spPr>
          <a:xfrm>
            <a:off x="12283777" y="1614418"/>
            <a:ext cx="4138308" cy="6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Metabolic Outcomes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age1image42684064.jpg" descr="page1image426840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17231" y="133006"/>
            <a:ext cx="1712507" cy="2302531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esto"/>
          <p:cNvSpPr txBox="1"/>
          <p:nvPr/>
        </p:nvSpPr>
        <p:spPr>
          <a:xfrm>
            <a:off x="22117231" y="-6977079"/>
            <a:ext cx="146051" cy="266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grpSp>
        <p:nvGrpSpPr>
          <p:cNvPr id="347" name="Schermata 2025-02-18 alle 11.48.38.png"/>
          <p:cNvGrpSpPr/>
          <p:nvPr/>
        </p:nvGrpSpPr>
        <p:grpSpPr>
          <a:xfrm>
            <a:off x="172246" y="375704"/>
            <a:ext cx="8775701" cy="1485901"/>
            <a:chOff x="0" y="0"/>
            <a:chExt cx="8775700" cy="1485900"/>
          </a:xfrm>
        </p:grpSpPr>
        <p:pic>
          <p:nvPicPr>
            <p:cNvPr id="345" name="Schermata 2025-02-18 alle 11.48.38.png" descr="Schermata 2025-02-18 alle 11.48.3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8521701" cy="1155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46" name="Schermata 2025-02-18 alle 11.48.38.png" descr="Schermata 2025-02-18 alle 11.48.38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75701" cy="148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48" name="Results"/>
          <p:cNvSpPr txBox="1"/>
          <p:nvPr/>
        </p:nvSpPr>
        <p:spPr>
          <a:xfrm>
            <a:off x="13028349" y="872528"/>
            <a:ext cx="1217068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349" name="meta-analysis showed…"/>
          <p:cNvSpPr txBox="1"/>
          <p:nvPr/>
        </p:nvSpPr>
        <p:spPr>
          <a:xfrm>
            <a:off x="5377249" y="3718672"/>
            <a:ext cx="16309239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meta-analysis showed </a:t>
            </a:r>
          </a:p>
          <a:p>
            <a:pPr>
              <a:defRPr b="1">
                <a:solidFill>
                  <a:srgbClr val="800D02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92.0%</a:t>
            </a:r>
            <a:r>
              <a:rPr b="0">
                <a:solidFill>
                  <a:srgbClr val="000000"/>
                </a:solidFill>
              </a:rPr>
              <a:t> (95% CI: 85.0% to 97.0%)</a:t>
            </a:r>
            <a:r>
              <a:t> improvement in T2D  and 50.0%</a:t>
            </a:r>
            <a:r>
              <a:rPr b="0">
                <a:solidFill>
                  <a:srgbClr val="000000"/>
                </a:solidFill>
              </a:rPr>
              <a:t> (95% 220 CI: 37.0% to 63.0%) </a:t>
            </a:r>
            <a:r>
              <a:t>remission in T2D 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0" name="Improvement and Remission in T2D"/>
          <p:cNvSpPr txBox="1"/>
          <p:nvPr/>
        </p:nvSpPr>
        <p:spPr>
          <a:xfrm>
            <a:off x="10816100" y="2617918"/>
            <a:ext cx="5431537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Improvement and Remission in T2D </a:t>
            </a:r>
          </a:p>
        </p:txBody>
      </p:sp>
      <p:sp>
        <p:nvSpPr>
          <p:cNvPr id="351" name="Improvement and Remission in HTN"/>
          <p:cNvSpPr txBox="1"/>
          <p:nvPr/>
        </p:nvSpPr>
        <p:spPr>
          <a:xfrm>
            <a:off x="10785163" y="5323843"/>
            <a:ext cx="549341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Improvement and Remission in HTN </a:t>
            </a:r>
          </a:p>
        </p:txBody>
      </p:sp>
      <p:sp>
        <p:nvSpPr>
          <p:cNvPr id="352" name="meta-analysis showed…"/>
          <p:cNvSpPr txBox="1"/>
          <p:nvPr/>
        </p:nvSpPr>
        <p:spPr>
          <a:xfrm>
            <a:off x="5567549" y="6415024"/>
            <a:ext cx="15749627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meta-analysis showed  </a:t>
            </a:r>
          </a:p>
          <a:p>
            <a:pPr>
              <a:defRPr b="1">
                <a:solidFill>
                  <a:srgbClr val="800D02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81.0% </a:t>
            </a:r>
            <a:r>
              <a:rPr b="0">
                <a:solidFill>
                  <a:srgbClr val="000000"/>
                </a:solidFill>
              </a:rPr>
              <a:t>(95% CI: 70.0% to 90.0%) </a:t>
            </a:r>
            <a:r>
              <a:t>improvement in HTN  and 33.0% </a:t>
            </a:r>
            <a:r>
              <a:rPr b="0">
                <a:solidFill>
                  <a:srgbClr val="000000"/>
                </a:solidFill>
              </a:rPr>
              <a:t>(95% CI: 22.0% to 45.0%) </a:t>
            </a:r>
            <a:r>
              <a:t>remission of HTN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3" name="Remission in HLD"/>
          <p:cNvSpPr txBox="1"/>
          <p:nvPr/>
        </p:nvSpPr>
        <p:spPr>
          <a:xfrm>
            <a:off x="12062075" y="7935521"/>
            <a:ext cx="276057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Remission in HLD </a:t>
            </a:r>
          </a:p>
        </p:txBody>
      </p:sp>
      <p:sp>
        <p:nvSpPr>
          <p:cNvPr id="354" name="meta-analysis showed…"/>
          <p:cNvSpPr txBox="1"/>
          <p:nvPr/>
        </p:nvSpPr>
        <p:spPr>
          <a:xfrm>
            <a:off x="9918312" y="9029621"/>
            <a:ext cx="7227114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meta-analysis showed </a:t>
            </a:r>
          </a:p>
          <a:p>
            <a:pPr>
              <a:defRPr b="1">
                <a:solidFill>
                  <a:srgbClr val="800D02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37.0%</a:t>
            </a:r>
            <a:r>
              <a:rPr b="0">
                <a:solidFill>
                  <a:srgbClr val="000000"/>
                </a:solidFill>
              </a:rPr>
              <a:t> (95% CI: 21.0% to 55.0%) </a:t>
            </a:r>
            <a:r>
              <a:t>remission of HLD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5" name="meta-analysis showed…"/>
          <p:cNvSpPr txBox="1"/>
          <p:nvPr/>
        </p:nvSpPr>
        <p:spPr>
          <a:xfrm>
            <a:off x="9572516" y="11797073"/>
            <a:ext cx="7918705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meta-analysis showed </a:t>
            </a:r>
          </a:p>
          <a:p>
            <a:pPr>
              <a:defRPr b="1">
                <a:solidFill>
                  <a:srgbClr val="800D02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86.0%</a:t>
            </a:r>
            <a:r>
              <a:rPr b="0">
                <a:solidFill>
                  <a:srgbClr val="000000"/>
                </a:solidFill>
              </a:rPr>
              <a:t> (95% CI: 73.0% to 96.0%) </a:t>
            </a:r>
            <a:r>
              <a:t>improvement in OSA</a:t>
            </a:r>
            <a:r>
              <a:rPr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56" name="Improvement in OSA"/>
          <p:cNvSpPr txBox="1"/>
          <p:nvPr/>
        </p:nvSpPr>
        <p:spPr>
          <a:xfrm>
            <a:off x="11898597" y="10605830"/>
            <a:ext cx="3266543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Improvement in OSA </a:t>
            </a:r>
          </a:p>
        </p:txBody>
      </p:sp>
      <p:sp>
        <p:nvSpPr>
          <p:cNvPr id="357" name="Metabolic Outcomes"/>
          <p:cNvSpPr txBox="1"/>
          <p:nvPr/>
        </p:nvSpPr>
        <p:spPr>
          <a:xfrm>
            <a:off x="1798784" y="2554862"/>
            <a:ext cx="4138309" cy="618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Metabolic Outcomes</a:t>
            </a:r>
          </a:p>
        </p:txBody>
      </p:sp>
      <p:pic>
        <p:nvPicPr>
          <p:cNvPr id="358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9827" y="2283012"/>
            <a:ext cx="6954111" cy="10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9828" y="5063166"/>
            <a:ext cx="6954111" cy="10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9828" y="7661024"/>
            <a:ext cx="6954111" cy="10275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59828" y="10348831"/>
            <a:ext cx="6954111" cy="10275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No Guidelines for each individual case"/>
          <p:cNvSpPr txBox="1"/>
          <p:nvPr/>
        </p:nvSpPr>
        <p:spPr>
          <a:xfrm>
            <a:off x="8001533" y="9255721"/>
            <a:ext cx="9652002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No Guidelines for each individual case</a:t>
            </a:r>
          </a:p>
        </p:txBody>
      </p:sp>
      <p:sp>
        <p:nvSpPr>
          <p:cNvPr id="364" name="There are indeed studies that demonstrate a positive effect of revisional surgery on obesity-related co-morbidities and on Weight regain and support its use for the management of recurrent or refractory diseas"/>
          <p:cNvSpPr txBox="1"/>
          <p:nvPr/>
        </p:nvSpPr>
        <p:spPr>
          <a:xfrm>
            <a:off x="5589891" y="5577428"/>
            <a:ext cx="15514779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There are indeed studies that demonstrate a positive effect of revisional surgery on obesity-related co-morbidities and on Weight regain and </a:t>
            </a:r>
            <a:r>
              <a:rPr u="sng">
                <a:solidFill>
                  <a:srgbClr val="800D02"/>
                </a:solidFill>
              </a:rPr>
              <a:t>support its use for the management of recurrent or refractory diseas </a:t>
            </a:r>
          </a:p>
        </p:txBody>
      </p:sp>
      <p:sp>
        <p:nvSpPr>
          <p:cNvPr id="365" name="Surgical techniques are effective on short and mid-term but are associated with high complication rates."/>
          <p:cNvSpPr txBox="1"/>
          <p:nvPr/>
        </p:nvSpPr>
        <p:spPr>
          <a:xfrm>
            <a:off x="5757545" y="7580354"/>
            <a:ext cx="14139977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-72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Surgical techniques are effective on short and mid-term but are associated with high complication rates. </a:t>
            </a:r>
          </a:p>
        </p:txBody>
      </p:sp>
      <p:sp>
        <p:nvSpPr>
          <p:cNvPr id="366" name="Multidisciplinary Assessment is necessary"/>
          <p:cNvSpPr txBox="1"/>
          <p:nvPr/>
        </p:nvSpPr>
        <p:spPr>
          <a:xfrm>
            <a:off x="7899240" y="10843097"/>
            <a:ext cx="9652002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27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Multidisciplinary Assessment is necessary</a:t>
            </a:r>
          </a:p>
        </p:txBody>
      </p:sp>
      <p:grpSp>
        <p:nvGrpSpPr>
          <p:cNvPr id="369" name="Schermata 2025-01-28 alle 08.56.42.png"/>
          <p:cNvGrpSpPr/>
          <p:nvPr/>
        </p:nvGrpSpPr>
        <p:grpSpPr>
          <a:xfrm>
            <a:off x="169161" y="105386"/>
            <a:ext cx="7729348" cy="3523394"/>
            <a:chOff x="0" y="0"/>
            <a:chExt cx="7729347" cy="3523393"/>
          </a:xfrm>
        </p:grpSpPr>
        <p:pic>
          <p:nvPicPr>
            <p:cNvPr id="367" name="Schermata 2025-01-28 alle 08.56.42.png" descr="Schermata 2025-01-28 alle 08.56.4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7475348" cy="31931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Schermata 2025-01-28 alle 08.56.42.png" descr="Schermata 2025-01-28 alle 08.56.4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729348" cy="3523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70" name="Conclusion"/>
          <p:cNvSpPr txBox="1"/>
          <p:nvPr/>
        </p:nvSpPr>
        <p:spPr>
          <a:xfrm>
            <a:off x="12363322" y="4037722"/>
            <a:ext cx="2163522" cy="58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9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Conclusion</a:t>
            </a:r>
          </a:p>
        </p:txBody>
      </p:sp>
      <p:sp>
        <p:nvSpPr>
          <p:cNvPr id="371" name="Resp. Scientifico Antonino Granata Presidente del congresso Cosimo Callari"/>
          <p:cNvSpPr txBox="1"/>
          <p:nvPr/>
        </p:nvSpPr>
        <p:spPr>
          <a:xfrm>
            <a:off x="1482007" y="3692940"/>
            <a:ext cx="4439413" cy="708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>
                <a:latin typeface="Graphik"/>
                <a:ea typeface="Graphik"/>
                <a:cs typeface="Graphik"/>
                <a:sym typeface="Graphik"/>
              </a:defRPr>
            </a:pPr>
            <a:r>
              <a:t>Resp. Scientifico Antonino Granata</a:t>
            </a:r>
            <a:br/>
            <a:r>
              <a:t>Presidente del congresso Cosimo Callari</a:t>
            </a:r>
          </a:p>
        </p:txBody>
      </p:sp>
      <p:pic>
        <p:nvPicPr>
          <p:cNvPr id="372" name="Schermata 2025-02-23 alle 18.40.48.png" descr="Schermata 2025-02-23 alle 18.40.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3232" y="288256"/>
            <a:ext cx="4870355" cy="14111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373" name="Immagine" descr="Immagin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376107" y="10597023"/>
            <a:ext cx="2435908" cy="243590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Ruolo della Chirurgia: Ha ancora Senso  ???"/>
          <p:cNvSpPr txBox="1"/>
          <p:nvPr/>
        </p:nvSpPr>
        <p:spPr>
          <a:xfrm>
            <a:off x="9997009" y="948577"/>
            <a:ext cx="7729347" cy="1341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7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Ruolo della Chirurgia: Ha ancora Senso  ???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Decision Making"/>
          <p:cNvSpPr txBox="1"/>
          <p:nvPr>
            <p:ph type="title"/>
          </p:nvPr>
        </p:nvSpPr>
        <p:spPr>
          <a:xfrm>
            <a:off x="1270000" y="403455"/>
            <a:ext cx="9652000" cy="1549403"/>
          </a:xfrm>
          <a:prstGeom prst="rect">
            <a:avLst/>
          </a:prstGeom>
        </p:spPr>
        <p:txBody>
          <a:bodyPr/>
          <a:lstStyle>
            <a:lvl1pPr>
              <a:defRPr spc="-300">
                <a:solidFill>
                  <a:srgbClr val="800D02"/>
                </a:solidFill>
              </a:defRPr>
            </a:lvl1pPr>
          </a:lstStyle>
          <a:p>
            <a:pPr/>
            <a:r>
              <a:t>Decision Making</a:t>
            </a:r>
          </a:p>
        </p:txBody>
      </p:sp>
      <p:sp>
        <p:nvSpPr>
          <p:cNvPr id="160" name="Weight Regain &gt; 25%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Weight Regain &gt; 25%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Insufficient Weight Loss &lt; 50%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Persistence of Co-morbidities with adeguate weight loss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Persistence of Co-morbidities with weight Regain or insufficient weight loss.</a:t>
            </a:r>
          </a:p>
        </p:txBody>
      </p:sp>
      <p:sp>
        <p:nvSpPr>
          <p:cNvPr id="161" name="No Guidelines for each individual case"/>
          <p:cNvSpPr txBox="1"/>
          <p:nvPr>
            <p:ph type="body" idx="22"/>
          </p:nvPr>
        </p:nvSpPr>
        <p:spPr>
          <a:xfrm>
            <a:off x="13800844" y="6135797"/>
            <a:ext cx="9652002" cy="1016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27379">
              <a:defRPr sz="4100"/>
            </a:lvl1pPr>
          </a:lstStyle>
          <a:p>
            <a:pPr/>
            <a:r>
              <a:t>No Guidelines for each individual case</a:t>
            </a:r>
          </a:p>
        </p:txBody>
      </p:sp>
      <p:pic>
        <p:nvPicPr>
          <p:cNvPr id="162" name="Ovale Ovale" descr="Ovale Oval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439618" y="5957997"/>
            <a:ext cx="11966449" cy="1371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Decision Making"/>
          <p:cNvSpPr txBox="1"/>
          <p:nvPr>
            <p:ph type="title"/>
          </p:nvPr>
        </p:nvSpPr>
        <p:spPr>
          <a:xfrm>
            <a:off x="630670" y="339523"/>
            <a:ext cx="5421012" cy="689255"/>
          </a:xfrm>
          <a:prstGeom prst="rect">
            <a:avLst/>
          </a:prstGeom>
        </p:spPr>
        <p:txBody>
          <a:bodyPr/>
          <a:lstStyle>
            <a:lvl1pPr defTabSz="338454">
              <a:defRPr spc="-200" sz="3400" u="sng">
                <a:solidFill>
                  <a:srgbClr val="800D02"/>
                </a:solidFill>
              </a:defRPr>
            </a:lvl1pPr>
          </a:lstStyle>
          <a:p>
            <a:pPr/>
            <a:r>
              <a:t>Decision Making</a:t>
            </a:r>
          </a:p>
        </p:txBody>
      </p:sp>
      <p:sp>
        <p:nvSpPr>
          <p:cNvPr id="165" name="Age patien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Age patient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Emergence of new pathologies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Type of primary Surgery ( restrictive or malabsorptive)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Canghes on Eating Habits </a:t>
            </a:r>
          </a:p>
          <a:p>
            <a:pPr marL="228600" indent="-228600">
              <a:buSzPct val="80000"/>
              <a:buBlip>
                <a:blip r:embed="rId2"/>
              </a:buBlip>
              <a:defRPr sz="4400"/>
            </a:pPr>
            <a:r>
              <a:t>Life Style changes </a:t>
            </a:r>
          </a:p>
        </p:txBody>
      </p:sp>
      <p:sp>
        <p:nvSpPr>
          <p:cNvPr id="166" name="No Guidelines for each individual case"/>
          <p:cNvSpPr txBox="1"/>
          <p:nvPr>
            <p:ph type="body" idx="22"/>
          </p:nvPr>
        </p:nvSpPr>
        <p:spPr>
          <a:xfrm>
            <a:off x="6512496" y="1420257"/>
            <a:ext cx="9652002" cy="1016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defTabSz="627379">
              <a:defRPr sz="4100"/>
            </a:lvl1pPr>
          </a:lstStyle>
          <a:p>
            <a:pPr/>
            <a:r>
              <a:t>No Guidelines for each individual case</a:t>
            </a:r>
          </a:p>
        </p:txBody>
      </p:sp>
      <p:sp>
        <p:nvSpPr>
          <p:cNvPr id="167" name="Multidisciplinary Assessment"/>
          <p:cNvSpPr txBox="1"/>
          <p:nvPr/>
        </p:nvSpPr>
        <p:spPr>
          <a:xfrm>
            <a:off x="14105991" y="5881906"/>
            <a:ext cx="9652002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400" u="sng">
                <a:solidFill>
                  <a:srgbClr val="800D02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Multidisciplinary Assessment</a:t>
            </a:r>
          </a:p>
        </p:txBody>
      </p:sp>
      <p:sp>
        <p:nvSpPr>
          <p:cNvPr id="168" name="Risks/ Benefits"/>
          <p:cNvSpPr txBox="1"/>
          <p:nvPr/>
        </p:nvSpPr>
        <p:spPr>
          <a:xfrm>
            <a:off x="14285004" y="8233771"/>
            <a:ext cx="9652001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>
              <a:defRPr sz="54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Risks/ Benefits</a:t>
            </a:r>
          </a:p>
        </p:txBody>
      </p:sp>
      <p:sp>
        <p:nvSpPr>
          <p:cNvPr id="169" name="Medical Therapy"/>
          <p:cNvSpPr txBox="1"/>
          <p:nvPr/>
        </p:nvSpPr>
        <p:spPr>
          <a:xfrm>
            <a:off x="13387619" y="10833441"/>
            <a:ext cx="246766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Medical Therapy</a:t>
            </a:r>
          </a:p>
        </p:txBody>
      </p:sp>
      <p:sp>
        <p:nvSpPr>
          <p:cNvPr id="170" name="Endoscopic Therapy"/>
          <p:cNvSpPr txBox="1"/>
          <p:nvPr/>
        </p:nvSpPr>
        <p:spPr>
          <a:xfrm>
            <a:off x="17174146" y="10833441"/>
            <a:ext cx="3025141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Endoscopic Therapy</a:t>
            </a:r>
          </a:p>
        </p:txBody>
      </p:sp>
      <p:sp>
        <p:nvSpPr>
          <p:cNvPr id="171" name="Surgery"/>
          <p:cNvSpPr txBox="1"/>
          <p:nvPr/>
        </p:nvSpPr>
        <p:spPr>
          <a:xfrm>
            <a:off x="21750095" y="10833441"/>
            <a:ext cx="123657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Surgery</a:t>
            </a:r>
          </a:p>
        </p:txBody>
      </p:sp>
      <p:pic>
        <p:nvPicPr>
          <p:cNvPr id="172" name="Ovale Ovale" descr="Ovale Oval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3228" y="1150245"/>
            <a:ext cx="11966447" cy="1371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Linea"/>
          <p:cNvSpPr/>
          <p:nvPr/>
        </p:nvSpPr>
        <p:spPr>
          <a:xfrm>
            <a:off x="10358287" y="6497643"/>
            <a:ext cx="1960418" cy="2"/>
          </a:xfrm>
          <a:prstGeom prst="line">
            <a:avLst/>
          </a:prstGeom>
          <a:ln w="508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nea"/>
          <p:cNvSpPr/>
          <p:nvPr/>
        </p:nvSpPr>
        <p:spPr>
          <a:xfrm>
            <a:off x="18719895" y="7057837"/>
            <a:ext cx="2" cy="1016003"/>
          </a:xfrm>
          <a:prstGeom prst="line">
            <a:avLst/>
          </a:prstGeom>
          <a:ln w="508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Linea"/>
          <p:cNvSpPr/>
          <p:nvPr/>
        </p:nvSpPr>
        <p:spPr>
          <a:xfrm flipH="1">
            <a:off x="16586483" y="9429377"/>
            <a:ext cx="1220290" cy="996510"/>
          </a:xfrm>
          <a:prstGeom prst="line">
            <a:avLst/>
          </a:prstGeom>
          <a:ln w="508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6" name="Linea"/>
          <p:cNvSpPr/>
          <p:nvPr/>
        </p:nvSpPr>
        <p:spPr>
          <a:xfrm>
            <a:off x="18719894" y="9533605"/>
            <a:ext cx="2" cy="1016002"/>
          </a:xfrm>
          <a:prstGeom prst="line">
            <a:avLst/>
          </a:prstGeom>
          <a:ln w="508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7" name="Linea"/>
          <p:cNvSpPr/>
          <p:nvPr/>
        </p:nvSpPr>
        <p:spPr>
          <a:xfrm>
            <a:off x="19633520" y="9320197"/>
            <a:ext cx="1411690" cy="1215154"/>
          </a:xfrm>
          <a:prstGeom prst="line">
            <a:avLst/>
          </a:prstGeom>
          <a:ln w="508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178" name="Immagine" descr="Immagin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38136" y="406917"/>
            <a:ext cx="4255596" cy="2090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chermata 2025-02-15 alle 12.42.22.png"/>
          <p:cNvGrpSpPr/>
          <p:nvPr/>
        </p:nvGrpSpPr>
        <p:grpSpPr>
          <a:xfrm>
            <a:off x="9728200" y="507543"/>
            <a:ext cx="4927600" cy="1917701"/>
            <a:chOff x="0" y="0"/>
            <a:chExt cx="4927600" cy="1917700"/>
          </a:xfrm>
        </p:grpSpPr>
        <p:pic>
          <p:nvPicPr>
            <p:cNvPr id="180" name="Schermata 2025-02-15 alle 12.42.22.png" descr="Schermata 2025-02-15 alle 12.42.2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4673600" cy="15875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1" name="Schermata 2025-02-15 alle 12.42.22.png" descr="Schermata 2025-02-15 alle 12.42.2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927600" cy="1917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5" name="Schermata 2025-02-15 alle 12.43.07.png"/>
          <p:cNvGrpSpPr/>
          <p:nvPr/>
        </p:nvGrpSpPr>
        <p:grpSpPr>
          <a:xfrm>
            <a:off x="2223227" y="4105854"/>
            <a:ext cx="10561779" cy="3221888"/>
            <a:chOff x="0" y="0"/>
            <a:chExt cx="10561777" cy="3221887"/>
          </a:xfrm>
        </p:grpSpPr>
        <p:pic>
          <p:nvPicPr>
            <p:cNvPr id="183" name="Schermata 2025-02-15 alle 12.43.07.png" descr="Schermata 2025-02-15 alle 12.43.07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27000" y="88899"/>
              <a:ext cx="10307778" cy="28916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Schermata 2025-02-15 alle 12.43.07.png" descr="Schermata 2025-02-15 alle 12.43.07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-1"/>
              <a:ext cx="10561778" cy="3221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8" name="Schermata 2025-02-15 alle 12.43.26.png"/>
          <p:cNvGrpSpPr/>
          <p:nvPr/>
        </p:nvGrpSpPr>
        <p:grpSpPr>
          <a:xfrm>
            <a:off x="2728267" y="9919061"/>
            <a:ext cx="10083691" cy="942241"/>
            <a:chOff x="0" y="-1"/>
            <a:chExt cx="10083690" cy="942240"/>
          </a:xfrm>
        </p:grpSpPr>
        <p:pic>
          <p:nvPicPr>
            <p:cNvPr id="186" name="Schermata 2025-02-15 alle 12.43.26.png" descr="Schermata 2025-02-15 alle 12.43.26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0" y="88900"/>
              <a:ext cx="9829691" cy="6120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Schermata 2025-02-15 alle 12.43.26.png" descr="Schermata 2025-02-15 alle 12.43.26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2"/>
              <a:ext cx="10083691" cy="942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89" name="Linea"/>
          <p:cNvSpPr/>
          <p:nvPr/>
        </p:nvSpPr>
        <p:spPr>
          <a:xfrm>
            <a:off x="4153572" y="5449145"/>
            <a:ext cx="8307773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Linea"/>
          <p:cNvSpPr/>
          <p:nvPr/>
        </p:nvSpPr>
        <p:spPr>
          <a:xfrm>
            <a:off x="2654015" y="5743235"/>
            <a:ext cx="9700199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1" name="Linea"/>
          <p:cNvSpPr/>
          <p:nvPr/>
        </p:nvSpPr>
        <p:spPr>
          <a:xfrm>
            <a:off x="2570471" y="6082079"/>
            <a:ext cx="8307773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Linea"/>
          <p:cNvSpPr/>
          <p:nvPr/>
        </p:nvSpPr>
        <p:spPr>
          <a:xfrm>
            <a:off x="2402127" y="6420921"/>
            <a:ext cx="1778151" cy="2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3" name="Linea"/>
          <p:cNvSpPr/>
          <p:nvPr/>
        </p:nvSpPr>
        <p:spPr>
          <a:xfrm>
            <a:off x="10667249" y="10287889"/>
            <a:ext cx="1778149" cy="2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Linea"/>
          <p:cNvSpPr/>
          <p:nvPr/>
        </p:nvSpPr>
        <p:spPr>
          <a:xfrm>
            <a:off x="3021657" y="10594768"/>
            <a:ext cx="7820339" cy="1"/>
          </a:xfrm>
          <a:prstGeom prst="line">
            <a:avLst/>
          </a:prstGeom>
          <a:ln w="25400">
            <a:solidFill>
              <a:schemeClr val="accent5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5" name="Non-responders  groups"/>
          <p:cNvSpPr txBox="1"/>
          <p:nvPr/>
        </p:nvSpPr>
        <p:spPr>
          <a:xfrm>
            <a:off x="17122648" y="10041763"/>
            <a:ext cx="379445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 Non-responders  groups</a:t>
            </a:r>
          </a:p>
        </p:txBody>
      </p:sp>
      <p:sp>
        <p:nvSpPr>
          <p:cNvPr id="196" name="Failure due to Anatomical or Patient causes"/>
          <p:cNvSpPr txBox="1"/>
          <p:nvPr/>
        </p:nvSpPr>
        <p:spPr>
          <a:xfrm>
            <a:off x="16935174" y="5076971"/>
            <a:ext cx="3529413" cy="1279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Failure due to Anatomical or Patient causes</a:t>
            </a:r>
          </a:p>
        </p:txBody>
      </p:sp>
      <p:sp>
        <p:nvSpPr>
          <p:cNvPr id="197" name="Ovale"/>
          <p:cNvSpPr/>
          <p:nvPr/>
        </p:nvSpPr>
        <p:spPr>
          <a:xfrm>
            <a:off x="16947874" y="4610672"/>
            <a:ext cx="3504013" cy="221225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8" name="Ovale"/>
          <p:cNvSpPr/>
          <p:nvPr/>
        </p:nvSpPr>
        <p:spPr>
          <a:xfrm>
            <a:off x="17006749" y="9003618"/>
            <a:ext cx="4026257" cy="221225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199" name="Linea"/>
          <p:cNvSpPr/>
          <p:nvPr/>
        </p:nvSpPr>
        <p:spPr>
          <a:xfrm>
            <a:off x="13730718" y="5580979"/>
            <a:ext cx="1632582" cy="1"/>
          </a:xfrm>
          <a:prstGeom prst="line">
            <a:avLst/>
          </a:prstGeom>
          <a:ln w="381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a"/>
          <p:cNvSpPr/>
          <p:nvPr/>
        </p:nvSpPr>
        <p:spPr>
          <a:xfrm>
            <a:off x="13730718" y="10109743"/>
            <a:ext cx="1632582" cy="2"/>
          </a:xfrm>
          <a:prstGeom prst="line">
            <a:avLst/>
          </a:prstGeom>
          <a:ln w="38100">
            <a:solidFill>
              <a:srgbClr val="B417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visional bariatric surgery (RBS)"/>
          <p:cNvSpPr txBox="1"/>
          <p:nvPr>
            <p:ph type="body" sz="quarter" idx="1"/>
          </p:nvPr>
        </p:nvSpPr>
        <p:spPr>
          <a:xfrm>
            <a:off x="1180494" y="9951025"/>
            <a:ext cx="2769671" cy="722182"/>
          </a:xfrm>
          <a:prstGeom prst="rect">
            <a:avLst/>
          </a:prstGeom>
        </p:spPr>
        <p:txBody>
          <a:bodyPr/>
          <a:lstStyle>
            <a:lvl1pPr marL="0" indent="0" algn="ctr" defTabSz="635634">
              <a:spcBef>
                <a:spcPts val="0"/>
              </a:spcBef>
              <a:buSzTx/>
              <a:buNone/>
              <a:defRPr b="1" sz="1800"/>
            </a:lvl1pPr>
          </a:lstStyle>
          <a:p>
            <a:pPr/>
            <a:r>
              <a:t>revisional bariatric surgery (RBS) </a:t>
            </a:r>
          </a:p>
        </p:txBody>
      </p:sp>
      <p:sp>
        <p:nvSpPr>
          <p:cNvPr id="203" name="The 8th IFSO Registry Report showed an estimate that RBS accounts for 6.5% (n = 25,592) of all bariatric interventions (n = 480,970)"/>
          <p:cNvSpPr txBox="1"/>
          <p:nvPr>
            <p:ph type="body" idx="22"/>
          </p:nvPr>
        </p:nvSpPr>
        <p:spPr>
          <a:xfrm>
            <a:off x="12074655" y="2389331"/>
            <a:ext cx="9652002" cy="101600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759459">
              <a:defRPr b="1" sz="2200">
                <a:latin typeface="Graphik"/>
                <a:ea typeface="Graphik"/>
                <a:cs typeface="Graphik"/>
                <a:sym typeface="Graphik"/>
              </a:defRPr>
            </a:pPr>
            <a:r>
              <a:t>The 8th IFSO Registry Report showed an estimate that RBS accounts for 6.5% (</a:t>
            </a:r>
            <a:r>
              <a:rPr i="1"/>
              <a:t>n </a:t>
            </a:r>
            <a:r>
              <a:t>= 25,592) of all bariatric interventions (</a:t>
            </a:r>
            <a:r>
              <a:rPr i="1"/>
              <a:t>n </a:t>
            </a:r>
            <a:r>
              <a:t>= 480,970)</a:t>
            </a:r>
          </a:p>
        </p:txBody>
      </p:sp>
      <p:grpSp>
        <p:nvGrpSpPr>
          <p:cNvPr id="206" name="Schermata 2025-02-10 alle 12.20.52.png"/>
          <p:cNvGrpSpPr/>
          <p:nvPr/>
        </p:nvGrpSpPr>
        <p:grpSpPr>
          <a:xfrm>
            <a:off x="371238" y="477673"/>
            <a:ext cx="10172702" cy="2489202"/>
            <a:chOff x="0" y="0"/>
            <a:chExt cx="10172700" cy="2489200"/>
          </a:xfrm>
        </p:grpSpPr>
        <p:pic>
          <p:nvPicPr>
            <p:cNvPr id="204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918701" cy="215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72701" cy="2489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7" name="Schermata 2025-02-10 alle 12.39.56.png" descr="Schermata 2025-02-10 alle 12.39.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65843" y="4646838"/>
            <a:ext cx="16011358" cy="41064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08" name="Schermata 2025-02-10 alle 12.40.52.png" descr="Schermata 2025-02-10 alle 12.40.5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301733" y="9883378"/>
            <a:ext cx="14139578" cy="298335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209" name="Ovale Ovale" descr="Ovale Oval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662284" y="1898742"/>
            <a:ext cx="11966448" cy="17957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e fact is that an RBS is generally a technically challenging procedure, with a higher risk of complications and debatable results, especially in the long term"/>
          <p:cNvSpPr txBox="1"/>
          <p:nvPr>
            <p:ph type="body" sz="quarter" idx="1"/>
          </p:nvPr>
        </p:nvSpPr>
        <p:spPr>
          <a:xfrm>
            <a:off x="4351564" y="7516469"/>
            <a:ext cx="18005990" cy="1521681"/>
          </a:xfrm>
          <a:prstGeom prst="rect">
            <a:avLst/>
          </a:prstGeom>
        </p:spPr>
        <p:txBody>
          <a:bodyPr/>
          <a:lstStyle/>
          <a:p>
            <a:pPr marL="279400" indent="-279400">
              <a:buSzPct val="50000"/>
              <a:buBlip>
                <a:blip r:embed="rId2"/>
              </a:buBlip>
              <a:defRPr sz="2400">
                <a:latin typeface="Graphik"/>
                <a:ea typeface="Graphik"/>
                <a:cs typeface="Graphik"/>
                <a:sym typeface="Graphik"/>
              </a:defRPr>
            </a:pPr>
            <a:r>
              <a:t>The fact is that an RBS is generally a </a:t>
            </a:r>
            <a:r>
              <a:rPr b="1" u="sng">
                <a:solidFill>
                  <a:srgbClr val="800D02"/>
                </a:solidFill>
              </a:rPr>
              <a:t>technically challenging procedure, with a higher risk of complications and debatable results, especially in the long term</a:t>
            </a:r>
          </a:p>
        </p:txBody>
      </p:sp>
      <p:grpSp>
        <p:nvGrpSpPr>
          <p:cNvPr id="214" name="Schermata 2025-02-10 alle 12.20.52.png"/>
          <p:cNvGrpSpPr/>
          <p:nvPr/>
        </p:nvGrpSpPr>
        <p:grpSpPr>
          <a:xfrm>
            <a:off x="371238" y="477673"/>
            <a:ext cx="10172702" cy="2489202"/>
            <a:chOff x="0" y="0"/>
            <a:chExt cx="10172700" cy="2489200"/>
          </a:xfrm>
        </p:grpSpPr>
        <p:pic>
          <p:nvPicPr>
            <p:cNvPr id="212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9918701" cy="215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172701" cy="2489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5" name="There is still no consensus on a revisional approach in cases of insufficient weight loss (IWL) or recurrence of obesity"/>
          <p:cNvSpPr txBox="1"/>
          <p:nvPr/>
        </p:nvSpPr>
        <p:spPr>
          <a:xfrm>
            <a:off x="4904818" y="6048205"/>
            <a:ext cx="17201822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36043" indent="-236043">
              <a:buSzPct val="50000"/>
              <a:buBlip>
                <a:blip r:embed="rId2"/>
              </a:buBlip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There is still </a:t>
            </a:r>
            <a:r>
              <a:rPr b="1" u="sng">
                <a:solidFill>
                  <a:srgbClr val="800D02"/>
                </a:solidFill>
              </a:rPr>
              <a:t>no consensus on a revisional approach</a:t>
            </a:r>
            <a:r>
              <a:t> in cases of insufficient weight loss (IWL) or recurrence of obesity </a:t>
            </a:r>
          </a:p>
        </p:txBody>
      </p:sp>
      <p:sp>
        <p:nvSpPr>
          <p:cNvPr id="216" name="Revisional Bariatric Surgery"/>
          <p:cNvSpPr txBox="1"/>
          <p:nvPr/>
        </p:nvSpPr>
        <p:spPr>
          <a:xfrm>
            <a:off x="11491391" y="3909052"/>
            <a:ext cx="4800715" cy="555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7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Revisional Bariatric Surgery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Schermata 2025-02-10 alle 12.20.52.png"/>
          <p:cNvGrpSpPr/>
          <p:nvPr/>
        </p:nvGrpSpPr>
        <p:grpSpPr>
          <a:xfrm>
            <a:off x="371238" y="477673"/>
            <a:ext cx="10172702" cy="2489202"/>
            <a:chOff x="0" y="0"/>
            <a:chExt cx="10172700" cy="2489200"/>
          </a:xfrm>
        </p:grpSpPr>
        <p:pic>
          <p:nvPicPr>
            <p:cNvPr id="218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9918701" cy="2159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Schermata 2025-02-10 alle 12.20.52.png" descr="Schermata 2025-02-10 alle 12.20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72701" cy="2489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1" name="%EWL…"/>
          <p:cNvSpPr txBox="1"/>
          <p:nvPr/>
        </p:nvSpPr>
        <p:spPr>
          <a:xfrm>
            <a:off x="658761" y="6915794"/>
            <a:ext cx="23664673" cy="1457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  <a:r>
              <a:t>%</a:t>
            </a:r>
            <a:r>
              <a:rPr b="1" sz="2200"/>
              <a:t>EWL</a:t>
            </a:r>
            <a:r>
              <a:t> </a:t>
            </a:r>
          </a:p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  <a:r>
              <a:t>Eighteen studies (</a:t>
            </a:r>
            <a:r>
              <a:rPr i="1"/>
              <a:t>n </a:t>
            </a:r>
            <a:r>
              <a:t>= 1031 patients) assessed the percentage of excess weight lost after revisional surgery. </a:t>
            </a:r>
            <a:r>
              <a:rPr b="1" u="sng"/>
              <a:t>The meta- analysis showed a loss of 54.8% of excess body weight after at least 2 years of revisional procedure</a:t>
            </a:r>
            <a:r>
              <a:t> </a:t>
            </a:r>
          </a:p>
        </p:txBody>
      </p:sp>
      <p:sp>
        <p:nvSpPr>
          <p:cNvPr id="222" name="BMI…"/>
          <p:cNvSpPr txBox="1"/>
          <p:nvPr/>
        </p:nvSpPr>
        <p:spPr>
          <a:xfrm>
            <a:off x="1851956" y="4810574"/>
            <a:ext cx="21278279" cy="1203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BMI</a:t>
            </a:r>
            <a:r>
              <a:rPr b="0" sz="2100"/>
              <a:t> </a:t>
            </a:r>
            <a:endParaRPr b="0" sz="2100"/>
          </a:p>
          <a:p>
            <a:pPr>
              <a:defRPr sz="2100"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sz="2100">
                <a:latin typeface="Graphik"/>
                <a:ea typeface="Graphik"/>
                <a:cs typeface="Graphik"/>
                <a:sym typeface="Graphik"/>
              </a:defRPr>
            </a:pPr>
            <a:r>
              <a:t>Twenty-three studies, covering 1602 patients, reported BMI values before and after RBS. </a:t>
            </a:r>
            <a:r>
              <a:rPr b="1" u="sng"/>
              <a:t>Reduction of 10.2 points in BMI after at least two years of revisional procedure </a:t>
            </a:r>
          </a:p>
        </p:txBody>
      </p:sp>
      <p:sp>
        <p:nvSpPr>
          <p:cNvPr id="223" name="%TWL…"/>
          <p:cNvSpPr txBox="1"/>
          <p:nvPr/>
        </p:nvSpPr>
        <p:spPr>
          <a:xfrm>
            <a:off x="2337826" y="9548699"/>
            <a:ext cx="20306539" cy="116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200">
                <a:latin typeface="Graphik"/>
                <a:ea typeface="Graphik"/>
                <a:cs typeface="Graphik"/>
                <a:sym typeface="Graphik"/>
              </a:defRPr>
            </a:pPr>
            <a:r>
              <a:t>%TWL </a:t>
            </a:r>
          </a:p>
          <a:p>
            <a:pPr>
              <a:defRPr b="1" sz="2200"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sz="2000">
                <a:latin typeface="Graphik"/>
                <a:ea typeface="Graphik"/>
                <a:cs typeface="Graphik"/>
                <a:sym typeface="Graphik"/>
              </a:defRPr>
            </a:pPr>
            <a:r>
              <a:t>Based on data from 16 studies with 888 cases, the reported mean </a:t>
            </a:r>
            <a:r>
              <a:rPr b="1" u="sng"/>
              <a:t>percentage of total weight loss (TWL) was 27.2% after at least 24 months of the revisional procedure</a:t>
            </a:r>
            <a:r>
              <a:t> </a:t>
            </a:r>
          </a:p>
        </p:txBody>
      </p:sp>
      <p:sp>
        <p:nvSpPr>
          <p:cNvPr id="224" name="Results"/>
          <p:cNvSpPr txBox="1"/>
          <p:nvPr/>
        </p:nvSpPr>
        <p:spPr>
          <a:xfrm>
            <a:off x="11089551" y="2785358"/>
            <a:ext cx="2803091" cy="58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9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Results</a:t>
            </a:r>
          </a:p>
        </p:txBody>
      </p:sp>
      <p:sp>
        <p:nvSpPr>
          <p:cNvPr id="225" name="Ovale"/>
          <p:cNvSpPr/>
          <p:nvPr/>
        </p:nvSpPr>
        <p:spPr>
          <a:xfrm>
            <a:off x="17563475" y="7532316"/>
            <a:ext cx="1270003" cy="555119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6" name="Ovale"/>
          <p:cNvSpPr/>
          <p:nvPr/>
        </p:nvSpPr>
        <p:spPr>
          <a:xfrm>
            <a:off x="14311118" y="5503231"/>
            <a:ext cx="1270003" cy="555119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7" name="Ovale"/>
          <p:cNvSpPr/>
          <p:nvPr/>
        </p:nvSpPr>
        <p:spPr>
          <a:xfrm>
            <a:off x="15136547" y="10163557"/>
            <a:ext cx="1270003" cy="64977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defRPr sz="32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pPr>
          </a:p>
        </p:txBody>
      </p:sp>
      <p:sp>
        <p:nvSpPr>
          <p:cNvPr id="228" name="Twenty-eight observational studies (n = 2213 patients) were included."/>
          <p:cNvSpPr txBox="1"/>
          <p:nvPr/>
        </p:nvSpPr>
        <p:spPr>
          <a:xfrm>
            <a:off x="13202803" y="923845"/>
            <a:ext cx="999134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Twenty-eight observational studies (</a:t>
            </a:r>
            <a:r>
              <a:rPr i="1"/>
              <a:t>n </a:t>
            </a:r>
            <a:r>
              <a:t>= 2213 patients) were included. </a:t>
            </a:r>
          </a:p>
        </p:txBody>
      </p:sp>
      <p:sp>
        <p:nvSpPr>
          <p:cNvPr id="229" name="Follow-up &gt; 2 years"/>
          <p:cNvSpPr txBox="1"/>
          <p:nvPr/>
        </p:nvSpPr>
        <p:spPr>
          <a:xfrm>
            <a:off x="17321649" y="1818040"/>
            <a:ext cx="290352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Follow-up &gt; 2 years </a:t>
            </a:r>
          </a:p>
        </p:txBody>
      </p:sp>
      <p:sp>
        <p:nvSpPr>
          <p:cNvPr id="230" name="Obesity Surgery (2024) 34:1917–1928"/>
          <p:cNvSpPr txBox="1"/>
          <p:nvPr/>
        </p:nvSpPr>
        <p:spPr>
          <a:xfrm>
            <a:off x="9773983" y="12826381"/>
            <a:ext cx="4836036" cy="416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9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Obesity Surgery (2024) 34:1917–1928 </a:t>
            </a:r>
          </a:p>
        </p:txBody>
      </p:sp>
      <p:pic>
        <p:nvPicPr>
          <p:cNvPr id="231" name="Rettangolo Rettangolo" descr="Rettangolo Rettangol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37525" y="509570"/>
            <a:ext cx="10121902" cy="1856161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Linea"/>
          <p:cNvSpPr/>
          <p:nvPr/>
        </p:nvSpPr>
        <p:spPr>
          <a:xfrm>
            <a:off x="14318899" y="4205208"/>
            <a:ext cx="477021" cy="921985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3" name="Linea"/>
          <p:cNvSpPr/>
          <p:nvPr/>
        </p:nvSpPr>
        <p:spPr>
          <a:xfrm>
            <a:off x="15187520" y="8871487"/>
            <a:ext cx="477021" cy="921985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34" name="Linea"/>
          <p:cNvSpPr/>
          <p:nvPr/>
        </p:nvSpPr>
        <p:spPr>
          <a:xfrm>
            <a:off x="17603317" y="6315286"/>
            <a:ext cx="477021" cy="921986"/>
          </a:xfrm>
          <a:prstGeom prst="line">
            <a:avLst/>
          </a:prstGeom>
          <a:ln w="25400">
            <a:solidFill>
              <a:schemeClr val="accent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pic>
        <p:nvPicPr>
          <p:cNvPr id="235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7843" y="4722321"/>
            <a:ext cx="2066509" cy="69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7843" y="6780355"/>
            <a:ext cx="2066509" cy="696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Ovale Ovale" descr="Ovale Oval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57843" y="9408121"/>
            <a:ext cx="2066509" cy="6969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Schermata 2025-02-17 alle 17.18.52.png"/>
          <p:cNvGrpSpPr/>
          <p:nvPr/>
        </p:nvGrpSpPr>
        <p:grpSpPr>
          <a:xfrm>
            <a:off x="144752" y="269741"/>
            <a:ext cx="10591802" cy="2755902"/>
            <a:chOff x="0" y="0"/>
            <a:chExt cx="10591800" cy="2755900"/>
          </a:xfrm>
        </p:grpSpPr>
        <p:pic>
          <p:nvPicPr>
            <p:cNvPr id="239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10337801" cy="2425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91801" cy="275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2" name="Insufficient weight loss…"/>
          <p:cNvSpPr txBox="1"/>
          <p:nvPr/>
        </p:nvSpPr>
        <p:spPr>
          <a:xfrm>
            <a:off x="11946460" y="1642704"/>
            <a:ext cx="11231805" cy="10137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latin typeface="Graphik"/>
                <a:ea typeface="Graphik"/>
                <a:cs typeface="Graphik"/>
                <a:sym typeface="Graphik"/>
              </a:defRPr>
            </a:pPr>
            <a:r>
              <a:t>Insufficient weight loss</a:t>
            </a:r>
          </a:p>
          <a:p>
            <a:pPr>
              <a:defRPr b="1" sz="1800">
                <a:latin typeface="Graphik"/>
                <a:ea typeface="Graphik"/>
                <a:cs typeface="Graphik"/>
                <a:sym typeface="Graphik"/>
              </a:defRPr>
            </a:pPr>
            <a:r>
              <a:t>Worsening or development of de novo gastroesophageal reflux disease (GERD)</a:t>
            </a:r>
          </a:p>
          <a:p>
            <a:pPr>
              <a:defRPr b="1" sz="1800">
                <a:latin typeface="Graphik"/>
                <a:ea typeface="Graphik"/>
                <a:cs typeface="Graphik"/>
                <a:sym typeface="Graphik"/>
              </a:defRPr>
            </a:pPr>
            <a:r>
              <a:t> Persistence of associated complications such as type 2 diabetes mellitus (T2DM) and hypertension. </a:t>
            </a:r>
          </a:p>
        </p:txBody>
      </p:sp>
      <p:sp>
        <p:nvSpPr>
          <p:cNvPr id="243" name="Prevalence of revisional bariatric surgeries  16.8 %"/>
          <p:cNvSpPr txBox="1"/>
          <p:nvPr/>
        </p:nvSpPr>
        <p:spPr>
          <a:xfrm>
            <a:off x="9715229" y="5468567"/>
            <a:ext cx="7229552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800D02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Prevalence of revisional bariatric surgeries  16.8 % </a:t>
            </a:r>
          </a:p>
        </p:txBody>
      </p:sp>
      <p:sp>
        <p:nvSpPr>
          <p:cNvPr id="244" name="18,674 patients…"/>
          <p:cNvSpPr txBox="1"/>
          <p:nvPr/>
        </p:nvSpPr>
        <p:spPr>
          <a:xfrm>
            <a:off x="7907301" y="7366268"/>
            <a:ext cx="10845410" cy="4178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18,674 patients</a:t>
            </a:r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The investigated revisional surgeries were </a:t>
            </a:r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RYGB</a:t>
            </a:r>
            <a:r>
              <a:rPr b="0"/>
              <a:t> (in 13,249 patients) </a:t>
            </a:r>
            <a:endParaRPr b="0"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Re</a:t>
            </a:r>
            <a:r>
              <a:rPr>
                <a:latin typeface="STIXGeneral-Regular"/>
                <a:ea typeface="STIXGeneral-Regular"/>
                <a:cs typeface="STIXGeneral-Regular"/>
                <a:sym typeface="STIXGeneral-Regular"/>
              </a:rPr>
              <a:t>‐</a:t>
            </a:r>
            <a:r>
              <a:t>Sleeve gastrectomy </a:t>
            </a:r>
            <a:r>
              <a:rPr b="0"/>
              <a:t>(re</a:t>
            </a:r>
            <a:r>
              <a:rPr b="0">
                <a:latin typeface="STIXGeneral-Regular"/>
                <a:ea typeface="STIXGeneral-Regular"/>
                <a:cs typeface="STIXGeneral-Regular"/>
                <a:sym typeface="STIXGeneral-Regular"/>
              </a:rPr>
              <a:t>‐</a:t>
            </a:r>
            <a:r>
              <a:rPr b="0"/>
              <a:t>SG; in 1853 patients) </a:t>
            </a:r>
            <a:endParaRPr b="0"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BPD/DS </a:t>
            </a:r>
            <a:r>
              <a:rPr b="0"/>
              <a:t>(in 1716 patients) </a:t>
            </a:r>
            <a:endParaRPr b="0"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Single anastomosis duodenal</a:t>
            </a:r>
            <a:r>
              <a:rPr>
                <a:latin typeface="STIXGeneral-Regular"/>
                <a:ea typeface="STIXGeneral-Regular"/>
                <a:cs typeface="STIXGeneral-Regular"/>
                <a:sym typeface="STIXGeneral-Regular"/>
              </a:rPr>
              <a:t>‐</a:t>
            </a:r>
            <a:r>
              <a:t>ileal bypass</a:t>
            </a:r>
            <a:r>
              <a:rPr b="0"/>
              <a:t> (SADI; in 1021 patients), </a:t>
            </a:r>
            <a:endParaRPr b="0"/>
          </a:p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OAGB</a:t>
            </a:r>
            <a:r>
              <a:rPr b="0"/>
              <a:t> (in 767 patients), </a:t>
            </a:r>
            <a:endParaRPr b="0"/>
          </a:p>
          <a:p>
            <a:pPr>
              <a:defRPr>
                <a:latin typeface="Graphik"/>
                <a:ea typeface="Graphik"/>
                <a:cs typeface="Graphik"/>
                <a:sym typeface="Graphik"/>
              </a:defRPr>
            </a:pPr>
            <a:r>
              <a:t> </a:t>
            </a:r>
            <a:r>
              <a:rPr b="1"/>
              <a:t>AGB</a:t>
            </a:r>
            <a:r>
              <a:t> (in 68 patients) </a:t>
            </a:r>
          </a:p>
        </p:txBody>
      </p:sp>
      <p:pic>
        <p:nvPicPr>
          <p:cNvPr id="245" name="Ovale Ovale" descr="Ovale Oval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579138" y="1103567"/>
            <a:ext cx="11966448" cy="20919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Schermata 2025-02-17 alle 17.18.52.png"/>
          <p:cNvGrpSpPr/>
          <p:nvPr/>
        </p:nvGrpSpPr>
        <p:grpSpPr>
          <a:xfrm>
            <a:off x="144752" y="269741"/>
            <a:ext cx="10591802" cy="2755902"/>
            <a:chOff x="0" y="0"/>
            <a:chExt cx="10591800" cy="2755900"/>
          </a:xfrm>
        </p:grpSpPr>
        <p:pic>
          <p:nvPicPr>
            <p:cNvPr id="247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899"/>
              <a:ext cx="10337801" cy="24257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8" name="Schermata 2025-02-17 alle 17.18.52.png" descr="Schermata 2025-02-17 alle 17.18.5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591801" cy="275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0" name="Major complications"/>
          <p:cNvSpPr txBox="1"/>
          <p:nvPr/>
        </p:nvSpPr>
        <p:spPr>
          <a:xfrm>
            <a:off x="15882837" y="1678253"/>
            <a:ext cx="3231186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Major complications </a:t>
            </a:r>
          </a:p>
        </p:txBody>
      </p:sp>
      <p:sp>
        <p:nvSpPr>
          <p:cNvPr id="251" name="re‐SG was associated with the highest rate of complications (13.1%)"/>
          <p:cNvSpPr txBox="1"/>
          <p:nvPr/>
        </p:nvSpPr>
        <p:spPr>
          <a:xfrm>
            <a:off x="13000524" y="2678152"/>
            <a:ext cx="9523782" cy="5638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Graphik"/>
                <a:ea typeface="Graphik"/>
                <a:cs typeface="Graphik"/>
                <a:sym typeface="Graphik"/>
              </a:defRPr>
            </a:pPr>
            <a:r>
              <a:t>re</a:t>
            </a:r>
            <a:r>
              <a:rPr>
                <a:latin typeface="STIXGeneral-Regular"/>
                <a:ea typeface="STIXGeneral-Regular"/>
                <a:cs typeface="STIXGeneral-Regular"/>
                <a:sym typeface="STIXGeneral-Regular"/>
              </a:rPr>
              <a:t>‐</a:t>
            </a:r>
            <a:r>
              <a:t>SG was associated with the highest rate of complications (13.1%)</a:t>
            </a:r>
          </a:p>
        </p:txBody>
      </p:sp>
      <p:sp>
        <p:nvSpPr>
          <p:cNvPr id="252" name="Comorbidities remission"/>
          <p:cNvSpPr txBox="1"/>
          <p:nvPr/>
        </p:nvSpPr>
        <p:spPr>
          <a:xfrm>
            <a:off x="15573312" y="4446393"/>
            <a:ext cx="3850235" cy="49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r>
              <a:t>Comorbidities remission </a:t>
            </a:r>
          </a:p>
        </p:txBody>
      </p:sp>
      <p:sp>
        <p:nvSpPr>
          <p:cNvPr id="253" name="The remission and/or improvement of T2DM and hypertension, Dyslipidemia and OAS…"/>
          <p:cNvSpPr txBox="1"/>
          <p:nvPr/>
        </p:nvSpPr>
        <p:spPr>
          <a:xfrm>
            <a:off x="10716172" y="5195405"/>
            <a:ext cx="13564515" cy="9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latin typeface="Graphik"/>
                <a:ea typeface="Graphik"/>
                <a:cs typeface="Graphik"/>
                <a:sym typeface="Graphik"/>
              </a:defRPr>
            </a:pPr>
            <a:r>
              <a:t>The remission and/or improvement of T2DM and hypertension</a:t>
            </a:r>
            <a:r>
              <a:rPr baseline="31250">
                <a:solidFill>
                  <a:srgbClr val="0000FF"/>
                </a:solidFill>
              </a:rPr>
              <a:t>, </a:t>
            </a:r>
            <a:r>
              <a:t>Dyslipidemia and OAS</a:t>
            </a:r>
          </a:p>
          <a:p>
            <a:pPr>
              <a:defRPr sz="16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>
              <a:defRPr sz="1600">
                <a:latin typeface="Graphik"/>
                <a:ea typeface="Graphik"/>
                <a:cs typeface="Graphik"/>
                <a:sym typeface="Graphik"/>
              </a:defRPr>
            </a:pPr>
            <a:r>
              <a:t> </a:t>
            </a:r>
            <a:r>
              <a:rPr b="1" i="1" u="sng"/>
              <a:t>meta</a:t>
            </a:r>
            <a:r>
              <a:rPr b="1" i="1" u="sng">
                <a:latin typeface="STIXGeneral-Regular"/>
                <a:ea typeface="STIXGeneral-Regular"/>
                <a:cs typeface="STIXGeneral-Regular"/>
                <a:sym typeface="STIXGeneral-Regular"/>
              </a:rPr>
              <a:t>‐</a:t>
            </a:r>
            <a:r>
              <a:rPr b="1" i="1" u="sng"/>
              <a:t>analysis of the studies assessing co- morbidity remission revealed no statistically significant difference among different surgeries</a:t>
            </a:r>
            <a:r>
              <a:t> </a:t>
            </a:r>
          </a:p>
        </p:txBody>
      </p:sp>
      <p:sp>
        <p:nvSpPr>
          <p:cNvPr id="254" name="Weight loss"/>
          <p:cNvSpPr txBox="1"/>
          <p:nvPr/>
        </p:nvSpPr>
        <p:spPr>
          <a:xfrm>
            <a:off x="6518709" y="7007185"/>
            <a:ext cx="1834897" cy="8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Weight loss</a:t>
            </a:r>
            <a:br/>
          </a:p>
        </p:txBody>
      </p:sp>
      <p:sp>
        <p:nvSpPr>
          <p:cNvPr id="255" name="% TWL            1 year               SADI &gt; OAGB- RYGB…"/>
          <p:cNvSpPr txBox="1"/>
          <p:nvPr/>
        </p:nvSpPr>
        <p:spPr>
          <a:xfrm>
            <a:off x="2870305" y="8147825"/>
            <a:ext cx="9131707" cy="4848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  <a:r>
              <a:t>% TWL            1 year               SADI &gt; OAGB- RYGB</a:t>
            </a: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  <a:r>
              <a:t>                        End of FU       OAGB-BPD/DS - SADI &gt; RE-Sleeve  </a:t>
            </a: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  <a:r>
              <a:t>% EWL        1 year                     SADI  &gt; OAGB</a:t>
            </a:r>
          </a:p>
          <a:p>
            <a:pPr algn="l">
              <a:defRPr sz="2500">
                <a:latin typeface="Graphik"/>
                <a:ea typeface="Graphik"/>
                <a:cs typeface="Graphik"/>
                <a:sym typeface="Graphik"/>
              </a:defRPr>
            </a:pPr>
            <a:r>
              <a:t>                    End of FU             SADI &gt;  RYGB-OAGB-Re-Sleeve  </a:t>
            </a:r>
          </a:p>
          <a:p>
            <a:pPr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  <a:p>
            <a:pPr>
              <a:defRPr sz="2500"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1_ColorGradientLight">
  <a:themeElements>
    <a:clrScheme name="31_ColorGradient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31_ColorGradient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1_ColorGradien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raphik Semibold"/>
            <a:ea typeface="Graphik Semibold"/>
            <a:cs typeface="Graphik Semibold"/>
            <a:sym typeface="Graphik Semi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